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2" r:id="rId2"/>
  </p:sldMasterIdLst>
  <p:notesMasterIdLst>
    <p:notesMasterId r:id="rId88"/>
  </p:notesMasterIdLst>
  <p:handoutMasterIdLst>
    <p:handoutMasterId r:id="rId89"/>
  </p:handoutMasterIdLst>
  <p:sldIdLst>
    <p:sldId id="2769" r:id="rId3"/>
    <p:sldId id="1359" r:id="rId4"/>
    <p:sldId id="2340" r:id="rId5"/>
    <p:sldId id="2395" r:id="rId6"/>
    <p:sldId id="272" r:id="rId7"/>
    <p:sldId id="288" r:id="rId8"/>
    <p:sldId id="303" r:id="rId9"/>
    <p:sldId id="304" r:id="rId10"/>
    <p:sldId id="2396" r:id="rId11"/>
    <p:sldId id="2398" r:id="rId12"/>
    <p:sldId id="2399" r:id="rId13"/>
    <p:sldId id="2400" r:id="rId14"/>
    <p:sldId id="367" r:id="rId15"/>
    <p:sldId id="368" r:id="rId16"/>
    <p:sldId id="369" r:id="rId17"/>
    <p:sldId id="370" r:id="rId18"/>
    <p:sldId id="372" r:id="rId19"/>
    <p:sldId id="373" r:id="rId20"/>
    <p:sldId id="1406" r:id="rId21"/>
    <p:sldId id="1407" r:id="rId22"/>
    <p:sldId id="1411" r:id="rId23"/>
    <p:sldId id="1408" r:id="rId24"/>
    <p:sldId id="2242" r:id="rId25"/>
    <p:sldId id="1370" r:id="rId26"/>
    <p:sldId id="1412" r:id="rId27"/>
    <p:sldId id="1415" r:id="rId28"/>
    <p:sldId id="2393" r:id="rId29"/>
    <p:sldId id="417" r:id="rId30"/>
    <p:sldId id="396" r:id="rId31"/>
    <p:sldId id="351" r:id="rId32"/>
    <p:sldId id="352" r:id="rId33"/>
    <p:sldId id="353" r:id="rId34"/>
    <p:sldId id="354" r:id="rId35"/>
    <p:sldId id="355" r:id="rId36"/>
    <p:sldId id="2770" r:id="rId37"/>
    <p:sldId id="2771" r:id="rId38"/>
    <p:sldId id="2772" r:id="rId39"/>
    <p:sldId id="2773" r:id="rId40"/>
    <p:sldId id="2394" r:id="rId41"/>
    <p:sldId id="402" r:id="rId42"/>
    <p:sldId id="2774" r:id="rId43"/>
    <p:sldId id="2775" r:id="rId44"/>
    <p:sldId id="2776" r:id="rId45"/>
    <p:sldId id="405" r:id="rId46"/>
    <p:sldId id="407" r:id="rId47"/>
    <p:sldId id="408" r:id="rId48"/>
    <p:sldId id="409" r:id="rId49"/>
    <p:sldId id="410" r:id="rId50"/>
    <p:sldId id="411" r:id="rId51"/>
    <p:sldId id="412" r:id="rId52"/>
    <p:sldId id="413" r:id="rId53"/>
    <p:sldId id="414" r:id="rId54"/>
    <p:sldId id="363" r:id="rId55"/>
    <p:sldId id="364" r:id="rId56"/>
    <p:sldId id="365" r:id="rId57"/>
    <p:sldId id="2777" r:id="rId58"/>
    <p:sldId id="366" r:id="rId59"/>
    <p:sldId id="2402" r:id="rId60"/>
    <p:sldId id="2386" r:id="rId61"/>
    <p:sldId id="2404" r:id="rId62"/>
    <p:sldId id="1417" r:id="rId63"/>
    <p:sldId id="2403" r:id="rId64"/>
    <p:sldId id="2387" r:id="rId65"/>
    <p:sldId id="2388" r:id="rId66"/>
    <p:sldId id="2392" r:id="rId67"/>
    <p:sldId id="2405" r:id="rId68"/>
    <p:sldId id="2406" r:id="rId69"/>
    <p:sldId id="2397" r:id="rId70"/>
    <p:sldId id="2411" r:id="rId71"/>
    <p:sldId id="2410" r:id="rId72"/>
    <p:sldId id="2414" r:id="rId73"/>
    <p:sldId id="2412" r:id="rId74"/>
    <p:sldId id="2243" r:id="rId75"/>
    <p:sldId id="1372" r:id="rId76"/>
    <p:sldId id="1419" r:id="rId77"/>
    <p:sldId id="2379" r:id="rId78"/>
    <p:sldId id="2380" r:id="rId79"/>
    <p:sldId id="1421" r:id="rId80"/>
    <p:sldId id="1422" r:id="rId81"/>
    <p:sldId id="1423" r:id="rId82"/>
    <p:sldId id="1453" r:id="rId83"/>
    <p:sldId id="1424" r:id="rId84"/>
    <p:sldId id="1425" r:id="rId85"/>
    <p:sldId id="1426" r:id="rId86"/>
    <p:sldId id="1427" r:id="rId87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0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73FEFF"/>
    <a:srgbClr val="941100"/>
    <a:srgbClr val="212121"/>
    <a:srgbClr val="005493"/>
    <a:srgbClr val="FF2F92"/>
    <a:srgbClr val="9437FF"/>
    <a:srgbClr val="ED3C64"/>
    <a:srgbClr val="00FB92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3" autoAdjust="0"/>
    <p:restoredTop sz="87483" autoAdjust="0"/>
  </p:normalViewPr>
  <p:slideViewPr>
    <p:cSldViewPr>
      <p:cViewPr varScale="1">
        <p:scale>
          <a:sx n="127" d="100"/>
          <a:sy n="127" d="100"/>
        </p:scale>
        <p:origin x="1576" y="176"/>
      </p:cViewPr>
      <p:guideLst>
        <p:guide orient="horz" pos="2480"/>
        <p:guide pos="340"/>
        <p:guide pos="2880"/>
      </p:guideLst>
    </p:cSldViewPr>
  </p:slideViewPr>
  <p:outlineViewPr>
    <p:cViewPr>
      <p:scale>
        <a:sx n="33" d="100"/>
        <a:sy n="33" d="100"/>
      </p:scale>
      <p:origin x="0" y="-5720"/>
    </p:cViewPr>
  </p:outlineViewPr>
  <p:notesTextViewPr>
    <p:cViewPr>
      <p:scale>
        <a:sx n="65" d="100"/>
        <a:sy n="6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72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handoutMaster" Target="handoutMasters/handoutMaster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notesMaster" Target="notesMasters/notesMaster1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  <a:t>2025/11/10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5191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tiff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  <a:t>2025/11/10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265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84A077-83E9-49A7-9F59-234D78BD694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2964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不对</a:t>
            </a:r>
            <a:r>
              <a:rPr lang="zh-CN" altLang="en-US" dirty="0"/>
              <a:t>，</a:t>
            </a:r>
            <a:r>
              <a:rPr lang="en-US" altLang="zh-CN" dirty="0"/>
              <a:t>lock2</a:t>
            </a:r>
            <a:r>
              <a:rPr lang="zh-CN" altLang="en-US" dirty="0"/>
              <a:t> 保护不到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813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EAC8F-D8EE-C767-AD96-8DC89F1A8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B2C523-DE6E-1458-BCBD-DE35FFFA74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48CC0B-409E-012D-D0A1-39CACA6BA4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对</a:t>
            </a:r>
            <a:r>
              <a:rPr lang="zh-CN" altLang="en-US" dirty="0"/>
              <a:t>，但是没必要 </a:t>
            </a:r>
            <a:r>
              <a:rPr lang="en-US" altLang="zh-CN" dirty="0"/>
              <a:t>unlock</a:t>
            </a:r>
            <a:r>
              <a:rPr lang="zh-CN" altLang="en-US" dirty="0"/>
              <a:t> 之后马上 </a:t>
            </a:r>
            <a:r>
              <a:rPr lang="en-US" altLang="zh-CN" dirty="0"/>
              <a:t>lock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FCDF4B-FBA0-7FF7-083C-59CB848759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123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552112-DA56-B7B6-E3B6-68E66F806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A0443A-085D-2562-24C9-57C3A791EB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0DE281-51A3-92B1-5E83-D4E05C697F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不对</a:t>
            </a:r>
            <a:r>
              <a:rPr lang="zh-CN" altLang="en-US" dirty="0"/>
              <a:t>，</a:t>
            </a:r>
            <a:r>
              <a:rPr lang="en-US" altLang="zh-CN" dirty="0"/>
              <a:t>lock2</a:t>
            </a:r>
            <a:r>
              <a:rPr lang="zh-CN" altLang="en-US" dirty="0"/>
              <a:t> 保护不到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208DC-9F36-5B9E-3DDE-41D3986B02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4206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880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t_lock</a:t>
            </a:r>
            <a:r>
              <a:rPr kumimoji="1" lang="zh-CN" altLang="en-US" dirty="0"/>
              <a:t>是用来保证</a:t>
            </a:r>
            <a:r>
              <a:rPr kumimoji="1" lang="en-US" altLang="zh-CN" dirty="0"/>
              <a:t>lock</a:t>
            </a:r>
            <a:r>
              <a:rPr kumimoji="1" lang="zh-CN" altLang="en-US" dirty="0"/>
              <a:t>和</a:t>
            </a:r>
            <a:r>
              <a:rPr kumimoji="1" lang="en-US" altLang="zh-CN" dirty="0"/>
              <a:t>yield</a:t>
            </a:r>
            <a:r>
              <a:rPr kumimoji="1" lang="zh-CN" altLang="en-US" dirty="0"/>
              <a:t>是原子的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6798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 currently points to the original thread's stack -- call it thread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A. 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Between release and acquire, another CPU could run thread A.  This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means that two CPUs will have their stack pointer pointing to thread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A's stack.  This is a very easy way for A's stack to get corrupted.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847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remember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yield(),</a:t>
            </a:r>
            <a:r>
              <a:rPr kumimoji="1" lang="zh-CN" altLang="en-US" dirty="0"/>
              <a:t> </a:t>
            </a:r>
            <a:r>
              <a:rPr kumimoji="1" lang="en-US" altLang="zh-CN" dirty="0"/>
              <a:t>which</a:t>
            </a:r>
            <a:r>
              <a:rPr kumimoji="1" lang="zh-CN" altLang="en-US" dirty="0"/>
              <a:t> </a:t>
            </a:r>
            <a:r>
              <a:rPr kumimoji="1" lang="en-US" altLang="zh-CN" dirty="0"/>
              <a:t>will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threads[id]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RUNNABLE.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conflict!</a:t>
            </a:r>
          </a:p>
          <a:p>
            <a:r>
              <a:rPr kumimoji="1" lang="en-US" altLang="zh-CN" dirty="0"/>
              <a:t>should</a:t>
            </a:r>
            <a:r>
              <a:rPr kumimoji="1" lang="zh-CN" altLang="en-US" dirty="0"/>
              <a:t> </a:t>
            </a:r>
            <a:r>
              <a:rPr kumimoji="1" lang="en-US" altLang="zh-CN" dirty="0"/>
              <a:t>also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/>
              <a:t>yield().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8049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B4A00-2E72-8A50-F5C0-317547472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AB1EC76-06EA-3345-81C5-EF2DA4493F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F6AAE11-7112-C96B-7FA8-A741FEE09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remember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yield(),</a:t>
            </a:r>
            <a:r>
              <a:rPr kumimoji="1" lang="zh-CN" altLang="en-US" dirty="0"/>
              <a:t> </a:t>
            </a:r>
            <a:r>
              <a:rPr kumimoji="1" lang="en-US" altLang="zh-CN" dirty="0"/>
              <a:t>which</a:t>
            </a:r>
            <a:r>
              <a:rPr kumimoji="1" lang="zh-CN" altLang="en-US" dirty="0"/>
              <a:t> </a:t>
            </a:r>
            <a:r>
              <a:rPr kumimoji="1" lang="en-US" altLang="zh-CN" dirty="0"/>
              <a:t>will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threads[id]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RUNNABLE.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conflict!</a:t>
            </a:r>
          </a:p>
          <a:p>
            <a:r>
              <a:rPr kumimoji="1" lang="en-US" altLang="zh-CN" dirty="0"/>
              <a:t>should</a:t>
            </a:r>
            <a:r>
              <a:rPr kumimoji="1" lang="zh-CN" altLang="en-US" dirty="0"/>
              <a:t> </a:t>
            </a:r>
            <a:r>
              <a:rPr kumimoji="1" lang="en-US" altLang="zh-CN" dirty="0"/>
              <a:t>also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change</a:t>
            </a:r>
            <a:r>
              <a:rPr kumimoji="1" lang="zh-CN" altLang="en-US" dirty="0"/>
              <a:t> </a:t>
            </a:r>
            <a:r>
              <a:rPr kumimoji="1" lang="en-US" altLang="zh-CN"/>
              <a:t>yield().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C41B1E-0822-4C6D-419A-FE2174AD21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1446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3">
              <a:buNone/>
            </a:pPr>
            <a:r>
              <a:rPr kumimoji="1" lang="zh-CN" altLang="en-US" dirty="0">
                <a:latin typeface="Courier" pitchFamily="2" charset="0"/>
              </a:rPr>
              <a:t>为了介绍信号量，先介绍生产者消费者问题的另一种实现</a:t>
            </a:r>
            <a:endParaRPr kumimoji="1" lang="en-US" altLang="zh-CN" dirty="0">
              <a:latin typeface="Courier" pitchFamily="2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28808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本章开头的两个例子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288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CN"/>
              <a:t>为了</a:t>
            </a:r>
            <a:r>
              <a:rPr lang="zh-CN" altLang="en-US"/>
              <a:t>解决解决竞争冒险</a:t>
            </a:r>
            <a:endParaRPr lang="en-US" altLang="zh-CN"/>
          </a:p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1828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本章开头的两个例子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71213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0400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9520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7208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2325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2119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951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CN"/>
              <a:t>为了</a:t>
            </a:r>
            <a:r>
              <a:rPr lang="zh-CN" altLang="en-US"/>
              <a:t>解决解决竞争冒险</a:t>
            </a:r>
            <a:endParaRPr lang="en-US" altLang="zh-CN"/>
          </a:p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192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you handle this in Lab-1?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61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you handle this in Lab-1?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55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934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571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因为每个</a:t>
            </a:r>
            <a:r>
              <a:rPr kumimoji="1" lang="en-US" altLang="zh-CN" dirty="0" err="1"/>
              <a:t>cpu</a:t>
            </a:r>
            <a:r>
              <a:rPr kumimoji="1" lang="zh-CN" altLang="en-US" dirty="0"/>
              <a:t> </a:t>
            </a:r>
            <a:r>
              <a:rPr kumimoji="1" lang="en-US" altLang="zh-CN" dirty="0"/>
              <a:t>table</a:t>
            </a:r>
            <a:r>
              <a:rPr kumimoji="1" lang="zh-CN" altLang="en-US" dirty="0"/>
              <a:t>只会被当前</a:t>
            </a:r>
            <a:r>
              <a:rPr kumimoji="1" lang="en-US" altLang="zh-CN" dirty="0"/>
              <a:t>CPU</a:t>
            </a:r>
            <a:r>
              <a:rPr kumimoji="1" lang="zh-CN" altLang="en-US" dirty="0"/>
              <a:t>访问，所以不会出现并发访问的情况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026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8711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8"/>
            <a:ext cx="7772400" cy="1225021"/>
          </a:xfrm>
        </p:spPr>
        <p:txBody>
          <a:bodyPr>
            <a:normAutofit/>
          </a:bodyPr>
          <a:lstStyle>
            <a:lvl1pPr algn="ctr">
              <a:defRPr sz="4400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142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  <a:latin typeface="+mj-lt"/>
                <a:ea typeface="+mj-ea"/>
                <a:cs typeface="微软雅黑 Light" panose="020B0502040204020203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600" b="1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>
              <a:lnSpc>
                <a:spcPct val="120000"/>
              </a:lnSpc>
              <a:defRPr sz="24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80527" y="439062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066DE83E-C489-9340-8A6C-F2C63F8574DC}"/>
              </a:ext>
            </a:extLst>
          </p:cNvPr>
          <p:cNvSpPr/>
          <p:nvPr userDrawn="1"/>
        </p:nvSpPr>
        <p:spPr>
          <a:xfrm rot="5400000">
            <a:off x="-160702" y="599536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94956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A8EE614D-B549-154F-943F-0F3919AB5939}"/>
              </a:ext>
            </a:extLst>
          </p:cNvPr>
          <p:cNvSpPr/>
          <p:nvPr userDrawn="1"/>
        </p:nvSpPr>
        <p:spPr>
          <a:xfrm rot="5400000">
            <a:off x="-160703" y="3920373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61469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>
                <a:ea typeface="宋体" pitchFamily="2" charset="-122"/>
              </a:defRPr>
            </a:lvl1pPr>
          </a:lstStyle>
          <a:p>
            <a:fld id="{54F3100C-EB21-4948-BC96-CAC85E4C60BF}" type="datetimeFigureOut">
              <a:rPr kumimoji="1" lang="zh-CN" altLang="en-US" smtClean="0"/>
              <a:t>2025/11/10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6044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8"/>
            <a:ext cx="7772400" cy="1225021"/>
          </a:xfrm>
        </p:spPr>
        <p:txBody>
          <a:bodyPr>
            <a:normAutofit/>
          </a:bodyPr>
          <a:lstStyle>
            <a:lvl1pPr algn="ctr">
              <a:defRPr sz="4400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585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  <a:latin typeface="+mj-lt"/>
                <a:ea typeface="+mj-ea"/>
                <a:cs typeface="微软雅黑 Light" panose="020B0502040204020203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600" b="1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>
              <a:lnSpc>
                <a:spcPct val="120000"/>
              </a:lnSpc>
              <a:defRPr sz="24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80527" y="439062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066DE83E-C489-9340-8A6C-F2C63F8574DC}"/>
              </a:ext>
            </a:extLst>
          </p:cNvPr>
          <p:cNvSpPr/>
          <p:nvPr userDrawn="1"/>
        </p:nvSpPr>
        <p:spPr>
          <a:xfrm rot="5400000">
            <a:off x="-160702" y="599536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624512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A8EE614D-B549-154F-943F-0F3919AB5939}"/>
              </a:ext>
            </a:extLst>
          </p:cNvPr>
          <p:cNvSpPr/>
          <p:nvPr userDrawn="1"/>
        </p:nvSpPr>
        <p:spPr>
          <a:xfrm rot="5400000">
            <a:off x="-160703" y="3920373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360576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193204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1" y="5296962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ADE361C3-C043-4A6E-BDCE-8DA1E7D90A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90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6" r:id="rId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微软雅黑 Light" panose="020B0502040204020203" pitchFamily="34" charset="-122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itchFamily="34" charset="0"/>
        <a:buChar char="•"/>
        <a:defRPr sz="26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1" y="5296962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ADE361C3-C043-4A6E-BDCE-8DA1E7D90A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814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微软雅黑 Light" panose="020B0502040204020203" pitchFamily="34" charset="-122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/4.0/legalcod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3A70DCB-3E4D-4449-82B8-441C200ABD6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2120" y="252561"/>
            <a:ext cx="1362088" cy="492009"/>
          </a:xfrm>
          <a:prstGeom prst="rect">
            <a:avLst/>
          </a:prstGeom>
        </p:spPr>
      </p:pic>
      <p:sp>
        <p:nvSpPr>
          <p:cNvPr id="7" name="副标题 2">
            <a:extLst>
              <a:ext uri="{FF2B5EF4-FFF2-40B4-BE49-F238E27FC236}">
                <a16:creationId xmlns:a16="http://schemas.microsoft.com/office/drawing/2014/main" id="{E2120B98-7095-B94B-B13B-75606426BFB4}"/>
              </a:ext>
            </a:extLst>
          </p:cNvPr>
          <p:cNvSpPr txBox="1">
            <a:spLocks/>
          </p:cNvSpPr>
          <p:nvPr/>
        </p:nvSpPr>
        <p:spPr>
          <a:xfrm>
            <a:off x="467544" y="252559"/>
            <a:ext cx="3240360" cy="504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None/>
              <a:defRPr sz="2600" b="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zh-CN" sz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</a:rPr>
              <a:t>CS3601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·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 操作系统（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2025</a:t>
            </a:r>
            <a:r>
              <a:rPr lang="zh-CN" altLang="en-US" sz="140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/>
              </a:rPr>
              <a:t>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）</a:t>
            </a:r>
          </a:p>
        </p:txBody>
      </p:sp>
      <p:pic>
        <p:nvPicPr>
          <p:cNvPr id="8" name="Picture 6" descr="http://korean.onlinesjtu.com/%E6%A0%A1%E5%BE%BD%E7%B3%BB%E5%88%97/%E7%BC%A9%E5%B0%8F%E7%89%88/%E8%93%9D%E8%89%B2%E7%B3%BB%20%E5%B0%8F%E5%B0%BA%E5%AF%B8%E6%A0%A1%E5%BE%BD%E5%B1%95%E5%BC%80%E5%BC%8F%20(10mm%E4%BB%A5%E4%B8%8B%E4%BD%BF%E7%94%A8)%20%5b%E8%BD%AC%E6%8D%A2%5d.png">
            <a:extLst>
              <a:ext uri="{FF2B5EF4-FFF2-40B4-BE49-F238E27FC236}">
                <a16:creationId xmlns:a16="http://schemas.microsoft.com/office/drawing/2014/main" id="{9D0C1772-9C9E-534B-9410-16BA28CA6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282539"/>
            <a:ext cx="1642840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副标题 5">
            <a:extLst>
              <a:ext uri="{FF2B5EF4-FFF2-40B4-BE49-F238E27FC236}">
                <a16:creationId xmlns:a16="http://schemas.microsoft.com/office/drawing/2014/main" id="{8E6E9FE5-704E-7677-1033-E056DF5C6602}"/>
              </a:ext>
            </a:extLst>
          </p:cNvPr>
          <p:cNvSpPr txBox="1">
            <a:spLocks/>
          </p:cNvSpPr>
          <p:nvPr/>
        </p:nvSpPr>
        <p:spPr>
          <a:xfrm>
            <a:off x="685800" y="3297888"/>
            <a:ext cx="7772400" cy="12250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None/>
              <a:defRPr sz="2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spcBef>
                <a:spcPts val="0"/>
              </a:spcBef>
            </a:pPr>
            <a:r>
              <a:rPr kumimoji="1" lang="zh-CN" altLang="en-US" sz="1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董明凯</a:t>
            </a:r>
            <a:endParaRPr kumimoji="1" lang="en-US" altLang="zh-CN" sz="18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kumimoji="1" lang="en-US" altLang="zh-CN" sz="1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IPADS</a:t>
            </a:r>
            <a:r>
              <a:rPr kumimoji="1" lang="zh-CN" altLang="en-US" sz="1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·</a:t>
            </a:r>
            <a:r>
              <a:rPr kumimoji="1" lang="zh-CN" altLang="en-US" sz="1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上海交通大学</a:t>
            </a:r>
            <a:endParaRPr kumimoji="1" lang="en-US" altLang="zh-CN" sz="1800" b="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标题 4">
            <a:extLst>
              <a:ext uri="{FF2B5EF4-FFF2-40B4-BE49-F238E27FC236}">
                <a16:creationId xmlns:a16="http://schemas.microsoft.com/office/drawing/2014/main" id="{FE63B074-4EAD-E0DD-F6F2-823C69D06894}"/>
              </a:ext>
            </a:extLst>
          </p:cNvPr>
          <p:cNvSpPr txBox="1">
            <a:spLocks/>
          </p:cNvSpPr>
          <p:nvPr/>
        </p:nvSpPr>
        <p:spPr>
          <a:xfrm>
            <a:off x="685800" y="1720996"/>
            <a:ext cx="7772400" cy="12250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accent1"/>
                </a:solidFill>
                <a:latin typeface="+mj-lt"/>
                <a:ea typeface="+mj-ea"/>
                <a:cs typeface="微软雅黑 Light" panose="020B0502040204020203" pitchFamily="34" charset="-122"/>
              </a:defRPr>
            </a:lvl1pPr>
          </a:lstStyle>
          <a:p>
            <a:pPr>
              <a:lnSpc>
                <a:spcPct val="110000"/>
              </a:lnSpc>
            </a:pPr>
            <a:r>
              <a:rPr kumimoji="1" lang="zh-CN" altLang="en-US" sz="4800" dirty="0"/>
              <a:t>同步原语的实现</a:t>
            </a:r>
          </a:p>
        </p:txBody>
      </p:sp>
    </p:spTree>
    <p:extLst>
      <p:ext uri="{BB962C8B-B14F-4D97-AF65-F5344CB8AC3E}">
        <p14:creationId xmlns:p14="http://schemas.microsoft.com/office/powerpoint/2010/main" val="125856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26"/>
    </mc:Choice>
    <mc:Fallback xmlns="">
      <p:transition spd="slow" advTm="1162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ct val="10000"/>
              </a:spcBef>
            </a:pPr>
            <a:r>
              <a:rPr kumimoji="1" lang="zh-CN" altLang="en-US" dirty="0"/>
              <a:t>回到</a:t>
            </a:r>
            <a:r>
              <a:rPr kumimoji="1" lang="en-US" altLang="zh-CN" dirty="0"/>
              <a:t>Lock</a:t>
            </a:r>
            <a:r>
              <a:rPr kumimoji="1" lang="zh-CN" altLang="en-US" dirty="0"/>
              <a:t>的</a:t>
            </a:r>
            <a:r>
              <a:rPr kumimoji="1" lang="en-US" altLang="zh-CN" dirty="0"/>
              <a:t>naive</a:t>
            </a:r>
            <a:r>
              <a:rPr kumimoji="1" lang="zh-CN" altLang="en-US" dirty="0"/>
              <a:t>实现</a:t>
            </a:r>
            <a:endParaRPr lang="en-US" altLang="zh-CN" dirty="0">
              <a:latin typeface="+mn-lt"/>
              <a:ea typeface="+mn-ea"/>
            </a:endParaRPr>
          </a:p>
        </p:txBody>
      </p:sp>
      <p:sp>
        <p:nvSpPr>
          <p:cNvPr id="47107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0F82739A-D1EA-8446-BBCB-7D794A709DDA}" type="slidenum">
              <a:rPr lang="zh-CN" altLang="en-US" sz="1400" b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pPr/>
              <a:t>10</a:t>
            </a:fld>
            <a:endParaRPr lang="en-US" altLang="zh-CN" sz="1400" b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710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5" y="1524000"/>
            <a:ext cx="8448675" cy="241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611561" y="4009629"/>
            <a:ext cx="4403065" cy="9612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cs typeface="Arial" panose="020B0604020202020204" pitchFamily="34" charset="0"/>
              </a:rPr>
              <a:t>操作</a:t>
            </a:r>
            <a:r>
              <a:rPr lang="en-US" altLang="zh-CN" sz="2000" dirty="0">
                <a:cs typeface="Arial" panose="020B0604020202020204" pitchFamily="34" charset="0"/>
              </a:rPr>
              <a:t>-1: </a:t>
            </a:r>
            <a:r>
              <a:rPr lang="zh-CN" altLang="en-US" sz="2000" dirty="0">
                <a:cs typeface="Arial" panose="020B0604020202020204" pitchFamily="34" charset="0"/>
              </a:rPr>
              <a:t>读</a:t>
            </a:r>
            <a:r>
              <a:rPr lang="en-US" altLang="zh-CN" sz="2000" dirty="0">
                <a:cs typeface="Arial" panose="020B0604020202020204" pitchFamily="34" charset="0"/>
              </a:rPr>
              <a:t>L</a:t>
            </a:r>
            <a:r>
              <a:rPr lang="zh-CN" altLang="en-US" sz="2000" dirty="0">
                <a:cs typeface="Arial" panose="020B0604020202020204" pitchFamily="34" charset="0"/>
              </a:rPr>
              <a:t>，检查状态是否为</a:t>
            </a:r>
            <a:r>
              <a:rPr lang="en-US" altLang="zh-CN" sz="2000" dirty="0">
                <a:cs typeface="Arial" panose="020B0604020202020204" pitchFamily="34" charset="0"/>
              </a:rPr>
              <a:t>Locked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cs typeface="Arial" panose="020B0604020202020204" pitchFamily="34" charset="0"/>
              </a:rPr>
              <a:t>操作</a:t>
            </a:r>
            <a:r>
              <a:rPr lang="en-US" altLang="zh-CN" sz="2000" dirty="0">
                <a:cs typeface="Arial" panose="020B0604020202020204" pitchFamily="34" charset="0"/>
              </a:rPr>
              <a:t>-2: </a:t>
            </a:r>
            <a:r>
              <a:rPr lang="zh-CN" altLang="en-US" sz="2000" dirty="0">
                <a:cs typeface="Arial" panose="020B0604020202020204" pitchFamily="34" charset="0"/>
              </a:rPr>
              <a:t>写</a:t>
            </a:r>
            <a:r>
              <a:rPr lang="en-US" altLang="zh-CN" sz="2000" dirty="0">
                <a:cs typeface="Arial" panose="020B0604020202020204" pitchFamily="34" charset="0"/>
              </a:rPr>
              <a:t>L</a:t>
            </a:r>
            <a:r>
              <a:rPr lang="zh-CN" altLang="en-US" sz="2000" dirty="0">
                <a:cs typeface="Arial" panose="020B0604020202020204" pitchFamily="34" charset="0"/>
              </a:rPr>
              <a:t>，将其状态设置为</a:t>
            </a:r>
            <a:r>
              <a:rPr lang="en-US" altLang="zh-CN" sz="2000" dirty="0">
                <a:cs typeface="Arial" panose="020B0604020202020204" pitchFamily="34" charset="0"/>
              </a:rPr>
              <a:t>Locked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3" name="右大括号 2"/>
          <p:cNvSpPr/>
          <p:nvPr/>
        </p:nvSpPr>
        <p:spPr>
          <a:xfrm>
            <a:off x="5066189" y="4279635"/>
            <a:ext cx="144016" cy="594090"/>
          </a:xfrm>
          <a:prstGeom prst="rightBrace">
            <a:avLst>
              <a:gd name="adj1" fmla="val 47207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33471" y="4332794"/>
            <a:ext cx="40318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C00000"/>
                </a:solidFill>
                <a:cs typeface="Arial" panose="020B0604020202020204" pitchFamily="34" charset="0"/>
              </a:rPr>
              <a:t>根本原因：这两步并非原子完成！</a:t>
            </a:r>
          </a:p>
        </p:txBody>
      </p:sp>
      <p:cxnSp>
        <p:nvCxnSpPr>
          <p:cNvPr id="6" name="直线箭头连接符 5"/>
          <p:cNvCxnSpPr/>
          <p:nvPr/>
        </p:nvCxnSpPr>
        <p:spPr>
          <a:xfrm>
            <a:off x="6876256" y="1273326"/>
            <a:ext cx="0" cy="1656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508108" y="863230"/>
            <a:ext cx="26198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cs typeface="Arial" panose="020B0604020202020204" pitchFamily="34" charset="0"/>
              </a:rPr>
              <a:t>A </a:t>
            </a:r>
            <a:r>
              <a:rPr lang="zh-CN" altLang="en-US" sz="2000" dirty="0">
                <a:solidFill>
                  <a:srgbClr val="C00000"/>
                </a:solidFill>
                <a:cs typeface="Arial" panose="020B0604020202020204" pitchFamily="34" charset="0"/>
              </a:rPr>
              <a:t>和</a:t>
            </a:r>
            <a:r>
              <a:rPr lang="en-US" altLang="zh-CN" sz="2000" dirty="0">
                <a:solidFill>
                  <a:srgbClr val="C00000"/>
                </a:solidFill>
                <a:cs typeface="Arial" panose="020B0604020202020204" pitchFamily="34" charset="0"/>
              </a:rPr>
              <a:t> B </a:t>
            </a:r>
            <a:r>
              <a:rPr lang="zh-CN" altLang="en-US" sz="2000" dirty="0">
                <a:solidFill>
                  <a:srgbClr val="C00000"/>
                </a:solidFill>
                <a:cs typeface="Arial" panose="020B0604020202020204" pitchFamily="34" charset="0"/>
              </a:rPr>
              <a:t>同时拿到了锁</a:t>
            </a:r>
            <a:r>
              <a:rPr lang="en-US" altLang="zh-CN" sz="2000" dirty="0">
                <a:solidFill>
                  <a:srgbClr val="C00000"/>
                </a:solidFill>
                <a:cs typeface="Arial" panose="020B0604020202020204" pitchFamily="34" charset="0"/>
              </a:rPr>
              <a:t>!</a:t>
            </a:r>
            <a:endParaRPr lang="zh-CN" altLang="en-US" sz="2000" dirty="0">
              <a:solidFill>
                <a:srgbClr val="C00000"/>
              </a:solidFill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891617" y="5011665"/>
            <a:ext cx="56302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0096FF"/>
                </a:solidFill>
                <a:cs typeface="Arial" panose="020B0604020202020204" pitchFamily="34" charset="0"/>
              </a:rPr>
              <a:t>硬件方法：用</a:t>
            </a:r>
            <a:r>
              <a:rPr lang="zh-CN" altLang="en-US" sz="2000" dirty="0">
                <a:solidFill>
                  <a:srgbClr val="0096FF"/>
                </a:solidFill>
                <a:highlight>
                  <a:srgbClr val="FFFF00"/>
                </a:highlight>
                <a:cs typeface="Arial" panose="020B0604020202020204" pitchFamily="34" charset="0"/>
              </a:rPr>
              <a:t>原子指令</a:t>
            </a:r>
            <a:r>
              <a:rPr lang="zh-CN" altLang="en-US" sz="2000" dirty="0">
                <a:solidFill>
                  <a:srgbClr val="0096FF"/>
                </a:solidFill>
                <a:cs typeface="Arial" panose="020B0604020202020204" pitchFamily="34" charset="0"/>
              </a:rPr>
              <a:t>来保证两步是原子的！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AC1A638-DEBA-FC42-BB3A-B1D5AF538901}"/>
              </a:ext>
            </a:extLst>
          </p:cNvPr>
          <p:cNvSpPr/>
          <p:nvPr/>
        </p:nvSpPr>
        <p:spPr>
          <a:xfrm>
            <a:off x="906977" y="1705372"/>
            <a:ext cx="56129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accent1"/>
                </a:solidFill>
              </a:rPr>
              <a:t>读</a:t>
            </a:r>
            <a:r>
              <a:rPr kumimoji="1" lang="en-US" altLang="zh-CN" sz="1600" dirty="0">
                <a:solidFill>
                  <a:schemeClr val="accent1"/>
                </a:solidFill>
              </a:rPr>
              <a:t>L</a:t>
            </a:r>
            <a:endParaRPr kumimoji="1" lang="zh-CN" altLang="en-US" sz="1600" dirty="0">
              <a:solidFill>
                <a:schemeClr val="accent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0838B91-18C4-F245-85A0-7000FD0347D6}"/>
              </a:ext>
            </a:extLst>
          </p:cNvPr>
          <p:cNvSpPr/>
          <p:nvPr/>
        </p:nvSpPr>
        <p:spPr>
          <a:xfrm>
            <a:off x="2298015" y="2442468"/>
            <a:ext cx="56129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accent1"/>
                </a:solidFill>
              </a:rPr>
              <a:t>读</a:t>
            </a:r>
            <a:r>
              <a:rPr kumimoji="1" lang="en-US" altLang="zh-CN" sz="1600" dirty="0">
                <a:solidFill>
                  <a:schemeClr val="accent1"/>
                </a:solidFill>
              </a:rPr>
              <a:t>L</a:t>
            </a:r>
            <a:endParaRPr kumimoji="1" lang="zh-CN" altLang="en-US" sz="1600" dirty="0">
              <a:solidFill>
                <a:schemeClr val="accent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E93D9C7-327B-0A4B-95FE-453B1C054C40}"/>
              </a:ext>
            </a:extLst>
          </p:cNvPr>
          <p:cNvSpPr/>
          <p:nvPr/>
        </p:nvSpPr>
        <p:spPr>
          <a:xfrm>
            <a:off x="3891616" y="1705372"/>
            <a:ext cx="56129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accent1"/>
                </a:solidFill>
              </a:rPr>
              <a:t>写</a:t>
            </a:r>
            <a:r>
              <a:rPr kumimoji="1" lang="en-US" altLang="zh-CN" sz="1600" dirty="0">
                <a:solidFill>
                  <a:schemeClr val="accent1"/>
                </a:solidFill>
              </a:rPr>
              <a:t>L</a:t>
            </a:r>
            <a:endParaRPr kumimoji="1" lang="zh-CN" altLang="en-US" sz="1600" dirty="0">
              <a:solidFill>
                <a:schemeClr val="accent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48138F6-33DF-FE4E-AF5E-F40AFF71BE4D}"/>
              </a:ext>
            </a:extLst>
          </p:cNvPr>
          <p:cNvSpPr/>
          <p:nvPr/>
        </p:nvSpPr>
        <p:spPr>
          <a:xfrm>
            <a:off x="5383936" y="2443987"/>
            <a:ext cx="56129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accent1"/>
                </a:solidFill>
              </a:rPr>
              <a:t>写</a:t>
            </a:r>
            <a:r>
              <a:rPr kumimoji="1" lang="en-US" altLang="zh-CN" sz="1600" dirty="0">
                <a:solidFill>
                  <a:schemeClr val="accent1"/>
                </a:solidFill>
              </a:rPr>
              <a:t>L</a:t>
            </a:r>
            <a:endParaRPr kumimoji="1" lang="zh-CN" altLang="en-US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17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新指令</a:t>
            </a:r>
            <a:r>
              <a:rPr lang="en-US" altLang="zh-CN" dirty="0"/>
              <a:t>-1</a:t>
            </a:r>
            <a:r>
              <a:rPr lang="zh-CN" altLang="en-US" dirty="0"/>
              <a:t>：</a:t>
            </a:r>
            <a:r>
              <a:rPr lang="en-US" altLang="zh-CN" dirty="0"/>
              <a:t>Test-and-Set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73324"/>
            <a:ext cx="8229600" cy="1167517"/>
          </a:xfrm>
        </p:spPr>
        <p:txBody>
          <a:bodyPr/>
          <a:lstStyle/>
          <a:p>
            <a:r>
              <a:rPr lang="zh-CN" altLang="en-US" dirty="0"/>
              <a:t>历史</a:t>
            </a:r>
            <a:endParaRPr lang="en-US" altLang="zh-CN" dirty="0"/>
          </a:p>
          <a:p>
            <a:pPr lvl="1"/>
            <a:r>
              <a:rPr lang="en-US" altLang="zh-CN" dirty="0"/>
              <a:t>1960</a:t>
            </a:r>
            <a:r>
              <a:rPr lang="zh-CN" altLang="en-US" dirty="0"/>
              <a:t>年代初期，</a:t>
            </a:r>
            <a:r>
              <a:rPr lang="en-US" altLang="zh-CN" dirty="0"/>
              <a:t>Burroughs B5000</a:t>
            </a:r>
            <a:r>
              <a:rPr lang="zh-CN" altLang="en-US" dirty="0"/>
              <a:t>首先引入</a:t>
            </a:r>
          </a:p>
        </p:txBody>
      </p:sp>
      <p:sp>
        <p:nvSpPr>
          <p:cNvPr id="4" name="矩形 3"/>
          <p:cNvSpPr/>
          <p:nvPr/>
        </p:nvSpPr>
        <p:spPr>
          <a:xfrm>
            <a:off x="827584" y="2857500"/>
            <a:ext cx="763284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1 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TestAndSet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*</a:t>
            </a:r>
            <a:r>
              <a:rPr lang="en-US" altLang="zh-CN" dirty="0" err="1">
                <a:latin typeface="Consolas" panose="020B0609020204030204" pitchFamily="49" charset="0"/>
              </a:rPr>
              <a:t>old_ptr</a:t>
            </a:r>
            <a:r>
              <a:rPr lang="en-US" altLang="zh-CN" dirty="0">
                <a:latin typeface="Consolas" panose="020B0609020204030204" pitchFamily="49" charset="0"/>
              </a:rPr>
              <a:t>, 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new) {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2     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old = *</a:t>
            </a:r>
            <a:r>
              <a:rPr lang="en-US" altLang="zh-CN" dirty="0" err="1">
                <a:latin typeface="Consolas" panose="020B0609020204030204" pitchFamily="49" charset="0"/>
              </a:rPr>
              <a:t>old_ptr</a:t>
            </a:r>
            <a:r>
              <a:rPr lang="en-US" altLang="zh-CN" dirty="0">
                <a:latin typeface="Consolas" panose="020B0609020204030204" pitchFamily="49" charset="0"/>
              </a:rPr>
              <a:t>; // fetch old value at </a:t>
            </a:r>
            <a:r>
              <a:rPr lang="en-US" altLang="zh-CN" dirty="0" err="1">
                <a:latin typeface="Consolas" panose="020B0609020204030204" pitchFamily="49" charset="0"/>
              </a:rPr>
              <a:t>old_ptr</a:t>
            </a:r>
            <a:endParaRPr lang="en-US" altLang="zh-CN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3     *</a:t>
            </a:r>
            <a:r>
              <a:rPr lang="en-US" altLang="zh-CN" dirty="0" err="1">
                <a:latin typeface="Consolas" panose="020B0609020204030204" pitchFamily="49" charset="0"/>
              </a:rPr>
              <a:t>old_ptr</a:t>
            </a:r>
            <a:r>
              <a:rPr lang="en-US" altLang="zh-CN" dirty="0">
                <a:latin typeface="Consolas" panose="020B0609020204030204" pitchFamily="49" charset="0"/>
              </a:rPr>
              <a:t> = new; // store 'new' into </a:t>
            </a:r>
            <a:r>
              <a:rPr lang="en-US" altLang="zh-CN" dirty="0" err="1">
                <a:latin typeface="Consolas" panose="020B0609020204030204" pitchFamily="49" charset="0"/>
              </a:rPr>
              <a:t>old_ptr</a:t>
            </a:r>
            <a:endParaRPr lang="en-US" altLang="zh-CN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4     return old; // return the old value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5 }</a:t>
            </a:r>
            <a:endParaRPr lang="zh-CN" altLang="en-US" sz="4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974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 Test-and-Set</a:t>
            </a:r>
            <a:r>
              <a:rPr lang="zh-CN" altLang="en-US" dirty="0"/>
              <a:t> 实现 </a:t>
            </a:r>
            <a:r>
              <a:rPr lang="en-US" altLang="zh-CN" dirty="0"/>
              <a:t>Spin Lock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57200" y="1345332"/>
            <a:ext cx="843528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 typedef struct __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{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2     int flag;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3 } 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;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4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5 void </a:t>
            </a:r>
            <a:r>
              <a:rPr lang="en-US" altLang="zh-CN" sz="1600" b="1" dirty="0" err="1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init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6     </a:t>
            </a:r>
            <a:r>
              <a:rPr lang="en-US" altLang="zh-CN" sz="1600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0 indicates that lock is available, 1 that it is held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7     lock-&gt;flag = 0;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8 }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9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10 void </a:t>
            </a:r>
            <a:r>
              <a:rPr lang="en-US" altLang="zh-CN" sz="1600" b="1" dirty="0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11     while (</a:t>
            </a:r>
            <a:r>
              <a:rPr lang="en-US" altLang="zh-CN" sz="1600" dirty="0" err="1">
                <a:solidFill>
                  <a:srgbClr val="FF2600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TestAndSet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(&amp;lock-&gt;flag, 1) == 1)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12     ; </a:t>
            </a:r>
            <a:r>
              <a:rPr lang="en-US" altLang="zh-CN" sz="1600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spin-wait (do nothing)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13 }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14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15 void </a:t>
            </a:r>
            <a:r>
              <a:rPr lang="en-US" altLang="zh-CN" sz="1600" b="1" dirty="0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unlock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16     lock-&gt;flag = 0;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17 }</a:t>
            </a:r>
            <a:endParaRPr lang="zh-CN" altLang="en-US" sz="4400" dirty="0">
              <a:solidFill>
                <a:prstClr val="black"/>
              </a:solidFill>
              <a:latin typeface="Consolas" panose="020B0609020204030204" pitchFamily="49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4358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新指令</a:t>
            </a:r>
            <a:r>
              <a:rPr lang="en-US" altLang="zh-CN" dirty="0"/>
              <a:t>-2</a:t>
            </a:r>
            <a:r>
              <a:rPr lang="zh-CN" altLang="en-US" dirty="0"/>
              <a:t>：</a:t>
            </a:r>
            <a:r>
              <a:rPr lang="en-US" altLang="zh-CN" dirty="0"/>
              <a:t>Compare-and-swap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2172071"/>
          </a:xfrm>
        </p:spPr>
        <p:txBody>
          <a:bodyPr/>
          <a:lstStyle/>
          <a:p>
            <a:r>
              <a:rPr lang="zh-CN" altLang="en-US" dirty="0"/>
              <a:t>另一个原子的硬件原语</a:t>
            </a:r>
            <a:endParaRPr lang="en-US" altLang="zh-CN" dirty="0"/>
          </a:p>
          <a:p>
            <a:pPr lvl="1"/>
            <a:r>
              <a:rPr lang="en-US" altLang="zh-CN" dirty="0"/>
              <a:t>Compare-and-swap (on SPARC)</a:t>
            </a:r>
          </a:p>
          <a:p>
            <a:pPr lvl="1"/>
            <a:r>
              <a:rPr lang="en-US" altLang="zh-CN" dirty="0"/>
              <a:t>Compare-and-exchange (on x86)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67780" y="3361556"/>
            <a:ext cx="856895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1 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CompareAndSwap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*</a:t>
            </a:r>
            <a:r>
              <a:rPr lang="en-US" altLang="zh-CN" dirty="0" err="1">
                <a:latin typeface="Consolas" panose="020B0609020204030204" pitchFamily="49" charset="0"/>
              </a:rPr>
              <a:t>ptr</a:t>
            </a:r>
            <a:r>
              <a:rPr lang="en-US" altLang="zh-CN" dirty="0">
                <a:latin typeface="Consolas" panose="020B0609020204030204" pitchFamily="49" charset="0"/>
              </a:rPr>
              <a:t>, 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expected, 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new) {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2     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actual = *</a:t>
            </a:r>
            <a:r>
              <a:rPr lang="en-US" altLang="zh-CN" dirty="0" err="1">
                <a:latin typeface="Consolas" panose="020B0609020204030204" pitchFamily="49" charset="0"/>
              </a:rPr>
              <a:t>ptr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3     if (actual == expected)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4         *</a:t>
            </a:r>
            <a:r>
              <a:rPr lang="en-US" altLang="zh-CN" dirty="0" err="1">
                <a:latin typeface="Consolas" panose="020B0609020204030204" pitchFamily="49" charset="0"/>
              </a:rPr>
              <a:t>ptr</a:t>
            </a:r>
            <a:r>
              <a:rPr lang="en-US" altLang="zh-CN" dirty="0">
                <a:latin typeface="Consolas" panose="020B0609020204030204" pitchFamily="49" charset="0"/>
              </a:rPr>
              <a:t> = new;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5     return actual;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6 }</a:t>
            </a:r>
            <a:endParaRPr lang="zh-CN" altLang="en-US" sz="4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356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用</a:t>
            </a:r>
            <a:r>
              <a:rPr lang="en-US" altLang="zh-CN" dirty="0"/>
              <a:t> Compare-and-swap</a:t>
            </a:r>
            <a:r>
              <a:rPr lang="zh-CN" altLang="en-US" dirty="0"/>
              <a:t> 实现 </a:t>
            </a:r>
            <a:r>
              <a:rPr lang="en-US" altLang="zh-CN" dirty="0"/>
              <a:t>Spin Lock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57200" y="1345332"/>
            <a:ext cx="843528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 typedef struct __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{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2     int flag;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3 } 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;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4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5 void </a:t>
            </a:r>
            <a:r>
              <a:rPr lang="en-US" altLang="zh-CN" sz="1600" b="1" dirty="0" err="1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init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6     </a:t>
            </a:r>
            <a:r>
              <a:rPr lang="en-US" altLang="zh-CN" sz="1600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0 indicates that lock is available, 1 that it is held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7     lock-&gt;flag = 0;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8 }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9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10 void </a:t>
            </a:r>
            <a:r>
              <a:rPr lang="en-US" altLang="zh-CN" sz="1600" b="1" dirty="0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11     while (</a:t>
            </a:r>
            <a:r>
              <a:rPr lang="en-US" altLang="zh-CN" sz="1600" dirty="0" err="1">
                <a:solidFill>
                  <a:srgbClr val="FF2600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CompareAndSwap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(&amp;lock-&gt;flag, 0, 1) == 1)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12     ; </a:t>
            </a:r>
            <a:r>
              <a:rPr lang="en-US" altLang="zh-CN" sz="1600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spin-wait (do nothing)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13 }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14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15 void </a:t>
            </a:r>
            <a:r>
              <a:rPr lang="en-US" altLang="zh-CN" sz="1600" b="1" dirty="0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unlock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16     lock-&gt;flag = 0;</a:t>
            </a:r>
          </a:p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17 }</a:t>
            </a:r>
            <a:endParaRPr lang="zh-CN" altLang="en-US" sz="4400" dirty="0">
              <a:solidFill>
                <a:prstClr val="black"/>
              </a:solidFill>
              <a:latin typeface="Consolas" panose="020B0609020204030204" pitchFamily="49" charset="0"/>
              <a:ea typeface="宋体" panose="02010600030101010101" pitchFamily="2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23528" y="3577580"/>
            <a:ext cx="6696744" cy="1008112"/>
          </a:xfrm>
          <a:prstGeom prst="roundRect">
            <a:avLst>
              <a:gd name="adj" fmla="val 0"/>
            </a:avLst>
          </a:prstGeom>
          <a:noFill/>
          <a:ln>
            <a:solidFill>
              <a:srgbClr val="009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374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435280" cy="900442"/>
          </a:xfrm>
        </p:spPr>
        <p:txBody>
          <a:bodyPr>
            <a:noAutofit/>
          </a:bodyPr>
          <a:lstStyle/>
          <a:p>
            <a:r>
              <a:rPr lang="en-US" altLang="zh-CN" sz="2800" dirty="0"/>
              <a:t>ARM</a:t>
            </a:r>
            <a:r>
              <a:rPr lang="zh-CN" altLang="en-US" sz="2800" dirty="0"/>
              <a:t>新指令</a:t>
            </a:r>
            <a:r>
              <a:rPr lang="en-US" altLang="zh-CN" sz="2800" dirty="0"/>
              <a:t>-3</a:t>
            </a:r>
            <a:r>
              <a:rPr lang="zh-CN" altLang="en-US" sz="2800" dirty="0"/>
              <a:t>：</a:t>
            </a:r>
            <a:r>
              <a:rPr lang="en-US" altLang="zh-CN" sz="2800" dirty="0"/>
              <a:t>Load-linked &amp; Store-conditional</a:t>
            </a:r>
            <a:endParaRPr lang="zh-CN" altLang="en-US" sz="1400" dirty="0">
              <a:latin typeface="Consolas" panose="020B0609020204030204" pitchFamily="49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3528" y="1273324"/>
            <a:ext cx="856895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1 int 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LoadLinked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(int *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ptr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) {</a:t>
            </a:r>
            <a:b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2     return *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ptr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;</a:t>
            </a:r>
            <a:b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3 }</a:t>
            </a:r>
            <a:b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4</a:t>
            </a:r>
            <a:b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5 int 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StoreConditional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(int *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ptr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, int value) {</a:t>
            </a:r>
            <a:b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6     if (no one has updated *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ptr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since the 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LoadLinked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to this address) { </a:t>
            </a:r>
            <a:b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7         *</a:t>
            </a:r>
            <a:r>
              <a:rPr lang="en-US" altLang="zh-CN" sz="16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ptr</a:t>
            </a: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= value;</a:t>
            </a:r>
            <a:b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8         return 1; </a:t>
            </a:r>
            <a:r>
              <a:rPr lang="en-US" altLang="zh-CN" sz="1600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success!</a:t>
            </a:r>
            <a:br>
              <a:rPr lang="en-US" altLang="zh-CN" sz="1600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9     } else {</a:t>
            </a:r>
            <a:b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10         return 0; </a:t>
            </a:r>
            <a:r>
              <a:rPr lang="en-US" altLang="zh-CN" sz="1600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failed to update</a:t>
            </a:r>
            <a:br>
              <a:rPr lang="en-US" altLang="zh-CN" sz="1600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11    }</a:t>
            </a:r>
            <a:b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</a:br>
            <a:r>
              <a:rPr lang="en-US" altLang="zh-CN" sz="16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12 }</a:t>
            </a:r>
            <a:endParaRPr lang="zh-CN" altLang="en-US" sz="1600" dirty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4882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</a:t>
            </a:r>
            <a:r>
              <a:rPr lang="en-US" altLang="zh-CN" dirty="0"/>
              <a:t> LL/SC </a:t>
            </a:r>
            <a:r>
              <a:rPr lang="zh-CN" altLang="en-US" dirty="0"/>
              <a:t>来实现</a:t>
            </a:r>
            <a:r>
              <a:rPr lang="en-US" altLang="zh-CN" dirty="0"/>
              <a:t> Spinlock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41666" y="1489348"/>
            <a:ext cx="82296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 void </a:t>
            </a:r>
            <a:r>
              <a:rPr lang="en-US" altLang="zh-CN" b="1" dirty="0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</a:t>
            </a: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2     while (1) {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3         while (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LoadLinked</a:t>
            </a: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(&amp;lock-&gt;flag) == 1)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4             ; </a:t>
            </a:r>
            <a:r>
              <a:rPr lang="en-US" altLang="zh-CN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spin until it's zero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5         if (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StoreConditional</a:t>
            </a: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(&amp;lock-&gt;flag, 1) == 1)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6             return; </a:t>
            </a:r>
            <a:r>
              <a:rPr lang="en-US" altLang="zh-CN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if set-it-to-1 was a success: all done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7                     </a:t>
            </a:r>
            <a:r>
              <a:rPr lang="en-US" altLang="zh-CN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otherwise: try it all over again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8     }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9 }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10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11 void </a:t>
            </a:r>
            <a:r>
              <a:rPr lang="en-US" altLang="zh-CN" b="1" dirty="0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unlock</a:t>
            </a: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12     lock-&gt;flag = 0;</a:t>
            </a:r>
          </a:p>
          <a:p>
            <a:pPr lvl="0"/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13 }</a:t>
            </a:r>
          </a:p>
        </p:txBody>
      </p:sp>
    </p:spTree>
    <p:extLst>
      <p:ext uri="{BB962C8B-B14F-4D97-AF65-F5344CB8AC3E}">
        <p14:creationId xmlns:p14="http://schemas.microsoft.com/office/powerpoint/2010/main" val="1848809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新指令</a:t>
            </a:r>
            <a:r>
              <a:rPr lang="en-US" altLang="zh-CN" dirty="0"/>
              <a:t>-4</a:t>
            </a:r>
            <a:r>
              <a:rPr lang="zh-CN" altLang="en-US" dirty="0"/>
              <a:t>：</a:t>
            </a:r>
            <a:r>
              <a:rPr lang="en-US" altLang="zh-CN" dirty="0"/>
              <a:t>Fetch-and-add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73587" y="1777380"/>
            <a:ext cx="617443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Consolas" panose="020B0609020204030204" pitchFamily="49" charset="0"/>
              </a:rPr>
              <a:t>1 </a:t>
            </a:r>
            <a:r>
              <a:rPr lang="en-US" altLang="zh-CN" sz="2400" dirty="0" err="1">
                <a:latin typeface="Consolas" panose="020B0609020204030204" pitchFamily="49" charset="0"/>
              </a:rPr>
              <a:t>int</a:t>
            </a:r>
            <a:r>
              <a:rPr lang="en-US" altLang="zh-CN" sz="2400" dirty="0">
                <a:latin typeface="Consolas" panose="020B0609020204030204" pitchFamily="49" charset="0"/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FetchAndAdd</a:t>
            </a:r>
            <a:r>
              <a:rPr lang="en-US" altLang="zh-CN" sz="2400" dirty="0">
                <a:latin typeface="Consolas" panose="020B0609020204030204" pitchFamily="49" charset="0"/>
              </a:rPr>
              <a:t>(</a:t>
            </a:r>
            <a:r>
              <a:rPr lang="en-US" altLang="zh-CN" sz="2400" dirty="0" err="1">
                <a:latin typeface="Consolas" panose="020B0609020204030204" pitchFamily="49" charset="0"/>
              </a:rPr>
              <a:t>int</a:t>
            </a:r>
            <a:r>
              <a:rPr lang="en-US" altLang="zh-CN" sz="2400" dirty="0">
                <a:latin typeface="Consolas" panose="020B0609020204030204" pitchFamily="49" charset="0"/>
              </a:rPr>
              <a:t> *</a:t>
            </a:r>
            <a:r>
              <a:rPr lang="en-US" altLang="zh-CN" sz="2400" dirty="0" err="1">
                <a:latin typeface="Consolas" panose="020B0609020204030204" pitchFamily="49" charset="0"/>
              </a:rPr>
              <a:t>ptr</a:t>
            </a:r>
            <a:r>
              <a:rPr lang="en-US" altLang="zh-CN" sz="2400" dirty="0"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2400" dirty="0">
                <a:latin typeface="Consolas" panose="020B0609020204030204" pitchFamily="49" charset="0"/>
              </a:rPr>
              <a:t>2     </a:t>
            </a:r>
            <a:r>
              <a:rPr lang="en-US" altLang="zh-CN" sz="2400" dirty="0" err="1">
                <a:latin typeface="Consolas" panose="020B0609020204030204" pitchFamily="49" charset="0"/>
              </a:rPr>
              <a:t>int</a:t>
            </a:r>
            <a:r>
              <a:rPr lang="en-US" altLang="zh-CN" sz="2400" dirty="0">
                <a:latin typeface="Consolas" panose="020B0609020204030204" pitchFamily="49" charset="0"/>
              </a:rPr>
              <a:t> old = *</a:t>
            </a:r>
            <a:r>
              <a:rPr lang="en-US" altLang="zh-CN" sz="2400" dirty="0" err="1">
                <a:latin typeface="Consolas" panose="020B0609020204030204" pitchFamily="49" charset="0"/>
              </a:rPr>
              <a:t>ptr</a:t>
            </a:r>
            <a:r>
              <a:rPr lang="en-US" altLang="zh-CN" sz="2400" dirty="0"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400" dirty="0">
                <a:latin typeface="Consolas" panose="020B0609020204030204" pitchFamily="49" charset="0"/>
              </a:rPr>
              <a:t>3     *</a:t>
            </a:r>
            <a:r>
              <a:rPr lang="en-US" altLang="zh-CN" sz="2400" dirty="0" err="1">
                <a:latin typeface="Consolas" panose="020B0609020204030204" pitchFamily="49" charset="0"/>
              </a:rPr>
              <a:t>ptr</a:t>
            </a:r>
            <a:r>
              <a:rPr lang="en-US" altLang="zh-CN" sz="2400" dirty="0">
                <a:latin typeface="Consolas" panose="020B0609020204030204" pitchFamily="49" charset="0"/>
              </a:rPr>
              <a:t> = old + 1;</a:t>
            </a:r>
          </a:p>
          <a:p>
            <a:r>
              <a:rPr lang="en-US" altLang="zh-CN" sz="2400" dirty="0">
                <a:latin typeface="Consolas" panose="020B0609020204030204" pitchFamily="49" charset="0"/>
              </a:rPr>
              <a:t>4     return old;</a:t>
            </a:r>
          </a:p>
          <a:p>
            <a:r>
              <a:rPr lang="en-US" altLang="zh-CN" sz="2400" dirty="0">
                <a:latin typeface="Consolas" panose="020B0609020204030204" pitchFamily="49" charset="0"/>
              </a:rPr>
              <a:t>5 }</a:t>
            </a:r>
            <a:endParaRPr lang="zh-CN" altLang="en-US" sz="6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712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用 </a:t>
            </a:r>
            <a:r>
              <a:rPr lang="en-US" altLang="zh-CN" dirty="0"/>
              <a:t>Fetch-and-add </a:t>
            </a:r>
            <a:r>
              <a:rPr lang="zh-CN" altLang="en-US" dirty="0"/>
              <a:t>实现</a:t>
            </a:r>
            <a:r>
              <a:rPr lang="en-US" altLang="zh-CN" dirty="0"/>
              <a:t> Ticket Lock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31504" y="1308013"/>
            <a:ext cx="82296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 typedef struct __</a:t>
            </a:r>
            <a:r>
              <a:rPr lang="en-US" altLang="zh-CN" sz="14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{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2     int ticket;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3     int turn;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4 } </a:t>
            </a:r>
            <a:r>
              <a:rPr lang="en-US" altLang="zh-CN" sz="14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;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5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6 void </a:t>
            </a:r>
            <a:r>
              <a:rPr lang="en-US" altLang="zh-CN" sz="1400" dirty="0" err="1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lock_init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sz="14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7     lock-&gt;ticket = 0;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8     lock-&gt;turn = 0;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9 }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10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11 void </a:t>
            </a:r>
            <a:r>
              <a:rPr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sz="14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12     int </a:t>
            </a:r>
            <a:r>
              <a:rPr lang="en-US" altLang="zh-CN" sz="14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myturn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= </a:t>
            </a:r>
            <a:r>
              <a:rPr lang="en-US" altLang="zh-CN" sz="1400" dirty="0" err="1">
                <a:solidFill>
                  <a:srgbClr val="FF2600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FetchAndAdd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(&amp;lock-&gt;ticket);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13     while (lock-&gt;turn != </a:t>
            </a:r>
            <a:r>
              <a:rPr lang="en-US" altLang="zh-CN" sz="14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myturn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)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14         ; </a:t>
            </a:r>
            <a:r>
              <a:rPr lang="en-US" altLang="zh-CN" sz="1400" dirty="0">
                <a:solidFill>
                  <a:srgbClr val="9BBB59">
                    <a:lumMod val="75000"/>
                  </a:srgbClr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// spin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15 }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16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17 void </a:t>
            </a:r>
            <a:r>
              <a:rPr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unlock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(</a:t>
            </a:r>
            <a:r>
              <a:rPr lang="en-US" altLang="zh-CN" sz="1400" dirty="0" err="1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lock_t</a:t>
            </a:r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 *lock) {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18     lock-&gt;turn = lock-&gt;turn + 1;</a:t>
            </a:r>
          </a:p>
          <a:p>
            <a:pPr lvl="0"/>
            <a:r>
              <a:rPr lang="en-US" altLang="zh-CN" sz="1400" dirty="0">
                <a:solidFill>
                  <a:prstClr val="black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19 }</a:t>
            </a:r>
            <a:endParaRPr lang="zh-CN" altLang="en-US" sz="4000" dirty="0">
              <a:solidFill>
                <a:prstClr val="black"/>
              </a:solidFill>
              <a:latin typeface="Consolas" panose="020B0609020204030204" pitchFamily="49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1520" y="1297388"/>
            <a:ext cx="3240360" cy="936104"/>
          </a:xfrm>
          <a:prstGeom prst="rect">
            <a:avLst/>
          </a:prstGeom>
          <a:noFill/>
          <a:ln>
            <a:solidFill>
              <a:srgbClr val="009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“叫号”的图片搜索结果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6" t="15381" b="9019"/>
          <a:stretch/>
        </p:blipFill>
        <p:spPr bwMode="auto">
          <a:xfrm>
            <a:off x="6660232" y="1201316"/>
            <a:ext cx="1954560" cy="1584176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3914056" y="4483714"/>
            <a:ext cx="5184576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和</a:t>
            </a:r>
            <a:r>
              <a:rPr lang="en-US" altLang="zh-CN" b="1" dirty="0">
                <a:solidFill>
                  <a:schemeClr val="accent1"/>
                </a:solidFill>
              </a:rPr>
              <a:t>Spin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Lock</a:t>
            </a:r>
            <a:r>
              <a:rPr lang="zh-CN" altLang="en-US" b="1" dirty="0">
                <a:solidFill>
                  <a:schemeClr val="accent1"/>
                </a:solidFill>
              </a:rPr>
              <a:t>相比，</a:t>
            </a:r>
            <a:r>
              <a:rPr lang="en-US" altLang="zh-CN" b="1" dirty="0">
                <a:solidFill>
                  <a:schemeClr val="accent1"/>
                </a:solidFill>
              </a:rPr>
              <a:t>Ticket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Lock</a:t>
            </a:r>
            <a:r>
              <a:rPr lang="zh-CN" altLang="en-US" b="1" dirty="0">
                <a:solidFill>
                  <a:schemeClr val="accent1"/>
                </a:solidFill>
              </a:rPr>
              <a:t>具有一些新特性</a:t>
            </a:r>
          </a:p>
        </p:txBody>
      </p:sp>
    </p:spTree>
    <p:extLst>
      <p:ext uri="{BB962C8B-B14F-4D97-AF65-F5344CB8AC3E}">
        <p14:creationId xmlns:p14="http://schemas.microsoft.com/office/powerpoint/2010/main" val="2405440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4536"/>
            <a:ext cx="8579296" cy="1132238"/>
          </a:xfrm>
        </p:spPr>
        <p:txBody>
          <a:bodyPr>
            <a:normAutofit/>
          </a:bodyPr>
          <a:lstStyle/>
          <a:p>
            <a:r>
              <a:rPr lang="zh-CN" altLang="en-US" dirty="0"/>
              <a:t>排号锁（</a:t>
            </a:r>
            <a:r>
              <a:rPr lang="en-US" altLang="zh-CN" dirty="0"/>
              <a:t>Ticket</a:t>
            </a:r>
            <a:r>
              <a:rPr lang="zh-CN" altLang="en-US" dirty="0"/>
              <a:t> </a:t>
            </a:r>
            <a:r>
              <a:rPr lang="en-US" altLang="zh-CN" dirty="0"/>
              <a:t>Lock</a:t>
            </a:r>
            <a:r>
              <a:rPr lang="zh-CN" altLang="en-US" dirty="0"/>
              <a:t>）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1576B0-EDEA-AA45-98AE-B8D486D03DC1}"/>
              </a:ext>
            </a:extLst>
          </p:cNvPr>
          <p:cNvSpPr/>
          <p:nvPr/>
        </p:nvSpPr>
        <p:spPr>
          <a:xfrm>
            <a:off x="884259" y="1194910"/>
            <a:ext cx="6735741" cy="468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CN">
                <a:solidFill>
                  <a:srgbClr val="C00000"/>
                </a:solidFill>
                <a:latin typeface="Courier" pitchFamily="2" charset="0"/>
              </a:rPr>
              <a:t>思考</a:t>
            </a:r>
            <a:r>
              <a:rPr lang="zh-CN" altLang="en-US">
                <a:solidFill>
                  <a:srgbClr val="C00000"/>
                </a:solidFill>
                <a:latin typeface="Courier" pitchFamily="2" charset="0"/>
              </a:rPr>
              <a:t>：我们如何保证竞争者的公平性？</a:t>
            </a:r>
            <a:endParaRPr lang="en-US" altLang="zh-CN">
              <a:solidFill>
                <a:srgbClr val="C00000"/>
              </a:solidFill>
              <a:latin typeface="Courier" pitchFamily="2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489368-DE0F-4D48-B4B1-F22C5C4DA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16651-A8EB-6148-A14A-959D2F247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0465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BE39C2-86D1-9B45-B569-48F1570E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版权声明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5B3383-B219-984C-8D0C-BCF076655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en-US" sz="2000" b="0" dirty="0"/>
              <a:t>本内容版权归</a:t>
            </a:r>
            <a:r>
              <a:rPr lang="zh-CN" altLang="en-US" sz="2000" dirty="0"/>
              <a:t>上海交通大学并行与分布式系统研究所</a:t>
            </a:r>
            <a:r>
              <a:rPr lang="zh-CN" altLang="en-US" sz="2000" b="0" dirty="0"/>
              <a:t>所有</a:t>
            </a:r>
            <a:endParaRPr lang="en-US" altLang="zh-CN" sz="2000" b="0" dirty="0"/>
          </a:p>
          <a:p>
            <a:r>
              <a:rPr lang="zh-CN" altLang="en-US" sz="2000" b="0" dirty="0"/>
              <a:t>使用者可以将全部或部分本内容免费用于非商业用途</a:t>
            </a:r>
            <a:endParaRPr lang="en-US" altLang="zh-CN" sz="2000" b="0" dirty="0"/>
          </a:p>
          <a:p>
            <a:r>
              <a:rPr lang="zh-CN" altLang="en-US" sz="2000" b="0" dirty="0"/>
              <a:t>使用者在使用全部或部分本内容时请注明来源</a:t>
            </a:r>
            <a:endParaRPr lang="en-US" altLang="zh-CN" sz="2000" b="0" dirty="0"/>
          </a:p>
          <a:p>
            <a:pPr lvl="1"/>
            <a:r>
              <a:rPr lang="zh-CN" altLang="en-US" sz="1600" dirty="0"/>
              <a:t>内容</a:t>
            </a:r>
            <a:r>
              <a:rPr lang="zh-CN" altLang="en-US" sz="1600" b="0" dirty="0"/>
              <a:t>来自</a:t>
            </a:r>
            <a:r>
              <a:rPr lang="zh-CN" altLang="en-US" sz="1600" dirty="0"/>
              <a:t>：上海交通大学并行与分布式系统研究所</a:t>
            </a:r>
            <a:r>
              <a:rPr lang="en-US" altLang="zh-CN" sz="1600" dirty="0"/>
              <a:t>+</a:t>
            </a:r>
            <a:r>
              <a:rPr lang="zh-CN" altLang="en-US" sz="1600" dirty="0"/>
              <a:t>材料名字</a:t>
            </a:r>
            <a:endParaRPr lang="en-US" altLang="zh-CN" sz="1600" b="0" dirty="0"/>
          </a:p>
          <a:p>
            <a:r>
              <a:rPr lang="zh-CN" altLang="en-US" sz="2000" b="0" dirty="0"/>
              <a:t>对于不遵守此声明或者其他违法使用本内容者，将依法保留追究权</a:t>
            </a:r>
            <a:endParaRPr lang="en-US" altLang="zh-CN" sz="2000" b="0" dirty="0"/>
          </a:p>
          <a:p>
            <a:r>
              <a:rPr lang="zh-CN" altLang="en-US" sz="2000" b="0" dirty="0"/>
              <a:t>本内容的发布采用 </a:t>
            </a:r>
            <a:r>
              <a:rPr lang="en-US" altLang="zh-CN" sz="2000" b="0" dirty="0"/>
              <a:t>Creative Commons</a:t>
            </a:r>
            <a:r>
              <a:rPr lang="zh-CN" altLang="en-US" sz="2000" b="0" dirty="0"/>
              <a:t> </a:t>
            </a:r>
            <a:r>
              <a:rPr lang="en-US" altLang="zh-CN" sz="2000" b="0" dirty="0"/>
              <a:t>Attribution</a:t>
            </a:r>
            <a:r>
              <a:rPr lang="zh-CN" altLang="en-US" sz="2000" b="0" dirty="0"/>
              <a:t> </a:t>
            </a:r>
            <a:r>
              <a:rPr lang="en-US" altLang="zh-CN" sz="2000" b="0" dirty="0"/>
              <a:t>4.0</a:t>
            </a:r>
            <a:r>
              <a:rPr lang="zh-CN" altLang="en-US" sz="2000" b="0" dirty="0"/>
              <a:t> </a:t>
            </a:r>
            <a:r>
              <a:rPr lang="en-US" altLang="zh-CN" sz="2000" b="0" dirty="0"/>
              <a:t>License</a:t>
            </a:r>
            <a:endParaRPr lang="en-US" altLang="zh-CN" sz="2400" b="0" dirty="0"/>
          </a:p>
          <a:p>
            <a:pPr lvl="1"/>
            <a:r>
              <a:rPr lang="zh-CN" altLang="en-US" sz="1600" dirty="0"/>
              <a:t>完整文本：</a:t>
            </a:r>
            <a:r>
              <a:rPr lang="en-US" altLang="zh-CN" sz="1600" dirty="0">
                <a:hlinkClick r:id="rId2"/>
              </a:rPr>
              <a:t>https://creativecommons.org/licenses/by/4.0/legalcode</a:t>
            </a:r>
            <a:endParaRPr lang="en-US" altLang="zh-CN" sz="1800" b="0" dirty="0"/>
          </a:p>
          <a:p>
            <a:endParaRPr kumimoji="1" lang="zh-CN" altLang="en-US" sz="2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D6275D-0E58-1C46-BA79-C46B2D55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226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1086"/>
            <a:ext cx="8579296" cy="1132238"/>
          </a:xfrm>
        </p:spPr>
        <p:txBody>
          <a:bodyPr>
            <a:normAutofit/>
          </a:bodyPr>
          <a:lstStyle/>
          <a:p>
            <a:r>
              <a:rPr lang="zh-CN" altLang="en-US" dirty="0"/>
              <a:t>排号锁（</a:t>
            </a:r>
            <a:r>
              <a:rPr lang="en-US" altLang="zh-CN" dirty="0"/>
              <a:t>Ticket</a:t>
            </a:r>
            <a:r>
              <a:rPr lang="zh-CN" altLang="en-US" dirty="0"/>
              <a:t> </a:t>
            </a:r>
            <a:r>
              <a:rPr lang="en-US" altLang="zh-CN" dirty="0"/>
              <a:t>Lock</a:t>
            </a:r>
            <a:r>
              <a:rPr lang="zh-CN" altLang="en-US" dirty="0"/>
              <a:t>）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1576B0-EDEA-AA45-98AE-B8D486D03DC1}"/>
              </a:ext>
            </a:extLst>
          </p:cNvPr>
          <p:cNvSpPr/>
          <p:nvPr/>
        </p:nvSpPr>
        <p:spPr>
          <a:xfrm>
            <a:off x="884259" y="1194910"/>
            <a:ext cx="6735741" cy="468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CN">
                <a:solidFill>
                  <a:srgbClr val="C00000"/>
                </a:solidFill>
                <a:latin typeface="Courier" pitchFamily="2" charset="0"/>
              </a:rPr>
              <a:t>思考</a:t>
            </a:r>
            <a:r>
              <a:rPr lang="zh-CN" altLang="en-US">
                <a:solidFill>
                  <a:srgbClr val="C00000"/>
                </a:solidFill>
                <a:latin typeface="Courier" pitchFamily="2" charset="0"/>
              </a:rPr>
              <a:t>：我们如何保证竞争者的公平性？</a:t>
            </a:r>
            <a:endParaRPr lang="en-US" altLang="zh-CN">
              <a:solidFill>
                <a:srgbClr val="C00000"/>
              </a:solidFill>
              <a:latin typeface="Courier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6BC64B-6A61-2F4E-B3CC-4928D0385440}"/>
              </a:ext>
            </a:extLst>
          </p:cNvPr>
          <p:cNvSpPr/>
          <p:nvPr/>
        </p:nvSpPr>
        <p:spPr>
          <a:xfrm>
            <a:off x="1877947" y="1663885"/>
            <a:ext cx="47483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通过遵循竞争者到达的</a:t>
            </a:r>
            <a:r>
              <a:rPr lang="zh-CN" altLang="en-US" b="1" dirty="0">
                <a:latin typeface="Courier" pitchFamily="2" charset="0"/>
              </a:rPr>
              <a:t>顺序</a:t>
            </a:r>
            <a:r>
              <a:rPr lang="zh-CN" altLang="en-US" dirty="0">
                <a:latin typeface="Courier" pitchFamily="2" charset="0"/>
              </a:rPr>
              <a:t>来传递锁。</a:t>
            </a:r>
            <a:endParaRPr lang="en-C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BCDA76-202C-B548-8AA8-C57EC7D29BCD}"/>
              </a:ext>
            </a:extLst>
          </p:cNvPr>
          <p:cNvSpPr/>
          <p:nvPr/>
        </p:nvSpPr>
        <p:spPr>
          <a:xfrm>
            <a:off x="935811" y="2226193"/>
            <a:ext cx="72723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latin typeface="Courier" pitchFamily="2" charset="0"/>
              </a:rPr>
              <a:t>o</a:t>
            </a:r>
            <a:r>
              <a:rPr lang="en-CN" altLang="zh-CN">
                <a:latin typeface="Courier" pitchFamily="2" charset="0"/>
              </a:rPr>
              <a:t>wner</a:t>
            </a:r>
            <a:r>
              <a:rPr lang="zh-CN" altLang="en-US">
                <a:latin typeface="Courier" pitchFamily="2" charset="0"/>
              </a:rPr>
              <a:t>：表示当前在吃的食客</a:t>
            </a:r>
            <a:r>
              <a:rPr lang="en-US" altLang="zh-CN">
                <a:latin typeface="Courier" pitchFamily="2" charset="0"/>
              </a:rPr>
              <a:t>	</a:t>
            </a:r>
            <a:r>
              <a:rPr lang="zh-CN" altLang="en-US">
                <a:latin typeface="Courier" pitchFamily="2" charset="0"/>
              </a:rPr>
              <a:t> </a:t>
            </a:r>
            <a:r>
              <a:rPr lang="en-US" altLang="zh-CN">
                <a:latin typeface="Courier" pitchFamily="2" charset="0"/>
              </a:rPr>
              <a:t>next</a:t>
            </a:r>
            <a:r>
              <a:rPr lang="zh-CN" altLang="en-US">
                <a:latin typeface="Courier" pitchFamily="2" charset="0"/>
              </a:rPr>
              <a:t>：表示目前放号的最新值</a:t>
            </a:r>
            <a:endParaRPr lang="en-C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BF78BE-AE31-A443-AFF1-64DA6E688A27}"/>
              </a:ext>
            </a:extLst>
          </p:cNvPr>
          <p:cNvSpPr/>
          <p:nvPr/>
        </p:nvSpPr>
        <p:spPr>
          <a:xfrm>
            <a:off x="2149577" y="3231440"/>
            <a:ext cx="504056" cy="50405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1B0D2D4-981D-624C-B226-4C2A2B7AA597}"/>
              </a:ext>
            </a:extLst>
          </p:cNvPr>
          <p:cNvSpPr/>
          <p:nvPr/>
        </p:nvSpPr>
        <p:spPr>
          <a:xfrm>
            <a:off x="3058329" y="3231440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  <a:endParaRPr lang="en-C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187DED-2B2D-E545-91FE-3614FCF52DED}"/>
              </a:ext>
            </a:extLst>
          </p:cNvPr>
          <p:cNvSpPr/>
          <p:nvPr/>
        </p:nvSpPr>
        <p:spPr>
          <a:xfrm>
            <a:off x="3967081" y="3231440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5</a:t>
            </a:r>
            <a:endParaRPr lang="en-C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D2718C-AC3E-5F4D-B8F7-9FEA23AD40A1}"/>
              </a:ext>
            </a:extLst>
          </p:cNvPr>
          <p:cNvSpPr/>
          <p:nvPr/>
        </p:nvSpPr>
        <p:spPr>
          <a:xfrm>
            <a:off x="4907202" y="3231440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F6008D-8825-0146-B584-D6473D56B686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4914788" y="3735496"/>
            <a:ext cx="244442" cy="77790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6231F25-ABB6-704F-BF09-B6D99C9DBF90}"/>
              </a:ext>
            </a:extLst>
          </p:cNvPr>
          <p:cNvSpPr/>
          <p:nvPr/>
        </p:nvSpPr>
        <p:spPr>
          <a:xfrm>
            <a:off x="5166817" y="4469575"/>
            <a:ext cx="30055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zh-CN" altLang="en-US">
                <a:latin typeface="Courier" pitchFamily="2" charset="0"/>
              </a:rPr>
              <a:t>拿号 </a:t>
            </a:r>
            <a:r>
              <a:rPr lang="en-US" altLang="zh-CN">
                <a:latin typeface="Courier" pitchFamily="2" charset="0"/>
              </a:rPr>
              <a:t>=&gt; 6</a:t>
            </a:r>
            <a:r>
              <a:rPr lang="zh-CN" altLang="en-US">
                <a:latin typeface="Courier" pitchFamily="2" charset="0"/>
              </a:rPr>
              <a:t>号</a:t>
            </a:r>
            <a:endParaRPr lang="en-US" altLang="zh-CN">
              <a:latin typeface="Courier" pitchFamily="2" charset="0"/>
            </a:endParaRPr>
          </a:p>
          <a:p>
            <a:pPr algn="ctr"/>
            <a:r>
              <a:rPr lang="en-US" altLang="zh-CN">
                <a:latin typeface="Courier" pitchFamily="2" charset="0"/>
              </a:rPr>
              <a:t>my_ticket =  a</a:t>
            </a:r>
            <a:r>
              <a:rPr lang="en-CN" altLang="zh-CN">
                <a:latin typeface="Courier" pitchFamily="2" charset="0"/>
              </a:rPr>
              <a:t>tmoic_FAA(&amp;next, 1)</a:t>
            </a:r>
            <a:endParaRPr lang="en-US" altLang="zh-CN">
              <a:latin typeface="Courier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3C3C6F6-667A-D442-84FE-218ADF16CCBB}"/>
              </a:ext>
            </a:extLst>
          </p:cNvPr>
          <p:cNvSpPr/>
          <p:nvPr/>
        </p:nvSpPr>
        <p:spPr>
          <a:xfrm>
            <a:off x="5580378" y="3164615"/>
            <a:ext cx="30055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latin typeface="Courier" pitchFamily="2" charset="0"/>
              </a:rPr>
              <a:t>2.</a:t>
            </a:r>
            <a:r>
              <a:rPr lang="zh-CN" altLang="en-US">
                <a:latin typeface="Courier" pitchFamily="2" charset="0"/>
              </a:rPr>
              <a:t>等待叫号</a:t>
            </a:r>
            <a:endParaRPr lang="en-US" altLang="zh-CN">
              <a:latin typeface="Courier" pitchFamily="2" charset="0"/>
            </a:endParaRPr>
          </a:p>
          <a:p>
            <a:pPr algn="ctr"/>
            <a:r>
              <a:rPr lang="en-US">
                <a:latin typeface="Courier" pitchFamily="2" charset="0"/>
              </a:rPr>
              <a:t>while(owner != my_ticket); </a:t>
            </a:r>
            <a:endParaRPr lang="en-C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F2C33D2-3D90-6940-816B-9DC4BA7D319B}"/>
              </a:ext>
            </a:extLst>
          </p:cNvPr>
          <p:cNvSpPr/>
          <p:nvPr/>
        </p:nvSpPr>
        <p:spPr>
          <a:xfrm>
            <a:off x="1436882" y="4510612"/>
            <a:ext cx="14253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latin typeface="Courier" pitchFamily="2" charset="0"/>
              </a:rPr>
              <a:t>owner</a:t>
            </a:r>
            <a:r>
              <a:rPr lang="zh-CN" altLang="en-US">
                <a:latin typeface="Courier" pitchFamily="2" charset="0"/>
              </a:rPr>
              <a:t> </a:t>
            </a:r>
            <a:r>
              <a:rPr lang="en-US" altLang="zh-CN">
                <a:latin typeface="Courier" pitchFamily="2" charset="0"/>
              </a:rPr>
              <a:t>=</a:t>
            </a:r>
            <a:r>
              <a:rPr lang="zh-CN" altLang="en-US">
                <a:latin typeface="Courier" pitchFamily="2" charset="0"/>
              </a:rPr>
              <a:t> </a:t>
            </a:r>
            <a:r>
              <a:rPr lang="en-US" altLang="zh-CN">
                <a:latin typeface="Courier" pitchFamily="2" charset="0"/>
              </a:rPr>
              <a:t>3</a:t>
            </a:r>
          </a:p>
          <a:p>
            <a:pPr algn="ctr"/>
            <a:r>
              <a:rPr lang="en-US">
                <a:latin typeface="Courier" pitchFamily="2" charset="0"/>
              </a:rPr>
              <a:t>next = </a:t>
            </a:r>
            <a:r>
              <a:rPr lang="en-US">
                <a:solidFill>
                  <a:schemeClr val="accent1"/>
                </a:solidFill>
                <a:latin typeface="Courier" pitchFamily="2" charset="0"/>
              </a:rPr>
              <a:t>6</a:t>
            </a:r>
            <a:endParaRPr lang="en-CN">
              <a:solidFill>
                <a:schemeClr val="accent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89BBE63-FBF4-A045-827C-9193860FC2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pic>
        <p:nvPicPr>
          <p:cNvPr id="9" name="Picture 8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AD48F3FF-09FC-AD49-95B1-894164444A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873" y="4310745"/>
            <a:ext cx="808679" cy="995027"/>
          </a:xfrm>
          <a:prstGeom prst="rect">
            <a:avLst/>
          </a:prstGeom>
        </p:spPr>
      </p:pic>
      <p:pic>
        <p:nvPicPr>
          <p:cNvPr id="14" name="Picture 13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D8233D-019A-6E49-B7FE-68A2983D84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7" y="2963016"/>
            <a:ext cx="1073696" cy="536848"/>
          </a:xfrm>
          <a:prstGeom prst="rect">
            <a:avLst/>
          </a:prstGeom>
        </p:spPr>
      </p:pic>
      <p:pic>
        <p:nvPicPr>
          <p:cNvPr id="23" name="Picture 22" descr="A picture containing window, food&#10;&#10;Description automatically generated">
            <a:extLst>
              <a:ext uri="{FF2B5EF4-FFF2-40B4-BE49-F238E27FC236}">
                <a16:creationId xmlns:a16="http://schemas.microsoft.com/office/drawing/2014/main" id="{01B560AB-BC5E-6E42-AE14-A86BBD89C5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671" y="2637983"/>
            <a:ext cx="762601" cy="481493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2B3E04E-80CF-F342-BD91-625A813006E8}"/>
              </a:ext>
            </a:extLst>
          </p:cNvPr>
          <p:cNvSpPr/>
          <p:nvPr/>
        </p:nvSpPr>
        <p:spPr>
          <a:xfrm>
            <a:off x="-11997" y="3460614"/>
            <a:ext cx="1983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C00000"/>
                </a:solidFill>
                <a:latin typeface="Courier" pitchFamily="2" charset="0"/>
              </a:rPr>
              <a:t>假设只有一桌</a:t>
            </a:r>
            <a:r>
              <a:rPr lang="en-US" altLang="zh-CN">
                <a:solidFill>
                  <a:srgbClr val="C00000"/>
                </a:solidFill>
                <a:latin typeface="Courier" pitchFamily="2" charset="0"/>
              </a:rPr>
              <a:t>...</a:t>
            </a:r>
            <a:endParaRPr lang="en-C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3FAC6D-961D-0740-B372-64CF9C9F9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9798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1086"/>
            <a:ext cx="8579296" cy="1132238"/>
          </a:xfrm>
        </p:spPr>
        <p:txBody>
          <a:bodyPr>
            <a:normAutofit/>
          </a:bodyPr>
          <a:lstStyle/>
          <a:p>
            <a:r>
              <a:rPr lang="zh-CN" altLang="en-US" dirty="0"/>
              <a:t>排号锁（</a:t>
            </a:r>
            <a:r>
              <a:rPr lang="en-US" altLang="zh-CN" dirty="0"/>
              <a:t>Ticket</a:t>
            </a:r>
            <a:r>
              <a:rPr lang="zh-CN" altLang="en-US" dirty="0"/>
              <a:t> </a:t>
            </a:r>
            <a:r>
              <a:rPr lang="en-US" altLang="zh-CN" dirty="0"/>
              <a:t>Lock</a:t>
            </a:r>
            <a:r>
              <a:rPr lang="zh-CN" altLang="en-US" dirty="0"/>
              <a:t>）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1576B0-EDEA-AA45-98AE-B8D486D03DC1}"/>
              </a:ext>
            </a:extLst>
          </p:cNvPr>
          <p:cNvSpPr/>
          <p:nvPr/>
        </p:nvSpPr>
        <p:spPr>
          <a:xfrm>
            <a:off x="884259" y="1194910"/>
            <a:ext cx="6735741" cy="468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CN">
                <a:solidFill>
                  <a:srgbClr val="C00000"/>
                </a:solidFill>
                <a:latin typeface="Courier" pitchFamily="2" charset="0"/>
              </a:rPr>
              <a:t>思考</a:t>
            </a:r>
            <a:r>
              <a:rPr lang="zh-CN" altLang="en-US">
                <a:solidFill>
                  <a:srgbClr val="C00000"/>
                </a:solidFill>
                <a:latin typeface="Courier" pitchFamily="2" charset="0"/>
              </a:rPr>
              <a:t>：我们如何保证竞争者的公平性？</a:t>
            </a:r>
            <a:endParaRPr lang="en-US" altLang="zh-CN">
              <a:solidFill>
                <a:srgbClr val="C00000"/>
              </a:solidFill>
              <a:latin typeface="Courier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6BC64B-6A61-2F4E-B3CC-4928D0385440}"/>
              </a:ext>
            </a:extLst>
          </p:cNvPr>
          <p:cNvSpPr/>
          <p:nvPr/>
        </p:nvSpPr>
        <p:spPr>
          <a:xfrm>
            <a:off x="1877947" y="1663885"/>
            <a:ext cx="47483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通过遵循竞争者到达的</a:t>
            </a:r>
            <a:r>
              <a:rPr lang="zh-CN" altLang="en-US" b="1" dirty="0">
                <a:latin typeface="Courier" pitchFamily="2" charset="0"/>
              </a:rPr>
              <a:t>顺序</a:t>
            </a:r>
            <a:r>
              <a:rPr lang="zh-CN" altLang="en-US" dirty="0">
                <a:latin typeface="Courier" pitchFamily="2" charset="0"/>
              </a:rPr>
              <a:t>来传递锁。</a:t>
            </a:r>
            <a:endParaRPr lang="en-C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BF78BE-AE31-A443-AFF1-64DA6E688A27}"/>
              </a:ext>
            </a:extLst>
          </p:cNvPr>
          <p:cNvSpPr/>
          <p:nvPr/>
        </p:nvSpPr>
        <p:spPr>
          <a:xfrm>
            <a:off x="2149577" y="3231440"/>
            <a:ext cx="504056" cy="50405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1B0D2D4-981D-624C-B226-4C2A2B7AA597}"/>
              </a:ext>
            </a:extLst>
          </p:cNvPr>
          <p:cNvSpPr/>
          <p:nvPr/>
        </p:nvSpPr>
        <p:spPr>
          <a:xfrm>
            <a:off x="3058329" y="3231440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  <a:endParaRPr lang="en-C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187DED-2B2D-E545-91FE-3614FCF52DED}"/>
              </a:ext>
            </a:extLst>
          </p:cNvPr>
          <p:cNvSpPr/>
          <p:nvPr/>
        </p:nvSpPr>
        <p:spPr>
          <a:xfrm>
            <a:off x="3967081" y="3231440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5</a:t>
            </a:r>
            <a:endParaRPr lang="en-C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D2718C-AC3E-5F4D-B8F7-9FEA23AD40A1}"/>
              </a:ext>
            </a:extLst>
          </p:cNvPr>
          <p:cNvSpPr/>
          <p:nvPr/>
        </p:nvSpPr>
        <p:spPr>
          <a:xfrm>
            <a:off x="4907202" y="3231440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6</a:t>
            </a:r>
            <a:endParaRPr lang="en-CN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219BD4B-EF9A-874B-B5F3-76037D673670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2401605" y="3735496"/>
            <a:ext cx="1827607" cy="77790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81DBA792-1B6A-224B-85D0-A0FB881FF4A7}"/>
              </a:ext>
            </a:extLst>
          </p:cNvPr>
          <p:cNvSpPr/>
          <p:nvPr/>
        </p:nvSpPr>
        <p:spPr>
          <a:xfrm>
            <a:off x="1198081" y="4203872"/>
            <a:ext cx="2407048" cy="468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50000"/>
              </a:lnSpc>
              <a:buFont typeface="+mj-lt"/>
              <a:buAutoNum type="arabicPeriod"/>
            </a:pPr>
            <a:r>
              <a:rPr lang="zh-CN" altLang="en-US">
                <a:latin typeface="Courier" pitchFamily="2" charset="0"/>
              </a:rPr>
              <a:t>吃完了，买单</a:t>
            </a:r>
            <a:endParaRPr lang="en-US" altLang="zh-CN">
              <a:latin typeface="Courier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752E1AB-075B-074A-B213-5015F1DDBD5F}"/>
              </a:ext>
            </a:extLst>
          </p:cNvPr>
          <p:cNvSpPr/>
          <p:nvPr/>
        </p:nvSpPr>
        <p:spPr>
          <a:xfrm>
            <a:off x="6194610" y="4511483"/>
            <a:ext cx="14253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latin typeface="Courier" pitchFamily="2" charset="0"/>
              </a:rPr>
              <a:t>owner</a:t>
            </a:r>
            <a:r>
              <a:rPr lang="zh-CN" altLang="en-US">
                <a:latin typeface="Courier" pitchFamily="2" charset="0"/>
              </a:rPr>
              <a:t> </a:t>
            </a:r>
            <a:r>
              <a:rPr lang="en-US" altLang="zh-CN">
                <a:latin typeface="Courier" pitchFamily="2" charset="0"/>
              </a:rPr>
              <a:t>=</a:t>
            </a:r>
            <a:r>
              <a:rPr lang="zh-CN" altLang="en-US">
                <a:latin typeface="Courier" pitchFamily="2" charset="0"/>
              </a:rPr>
              <a:t> 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3</a:t>
            </a:r>
          </a:p>
          <a:p>
            <a:pPr algn="ctr"/>
            <a:r>
              <a:rPr lang="en-US">
                <a:latin typeface="Courier" pitchFamily="2" charset="0"/>
              </a:rPr>
              <a:t>next = 7</a:t>
            </a:r>
            <a:endParaRPr lang="en-C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DA9F58-99D8-DF46-B3CB-44F0982F4E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pic>
        <p:nvPicPr>
          <p:cNvPr id="19" name="Picture 18" descr="A picture containing drawing, table&#10;&#10;Description automatically generated">
            <a:extLst>
              <a:ext uri="{FF2B5EF4-FFF2-40B4-BE49-F238E27FC236}">
                <a16:creationId xmlns:a16="http://schemas.microsoft.com/office/drawing/2014/main" id="{026E42FD-9BA0-F54A-85A7-C09C64F1A0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727" y="4299202"/>
            <a:ext cx="808679" cy="995027"/>
          </a:xfrm>
          <a:prstGeom prst="rect">
            <a:avLst/>
          </a:prstGeom>
        </p:spPr>
      </p:pic>
      <p:pic>
        <p:nvPicPr>
          <p:cNvPr id="20" name="Picture 19" descr="A picture containing window, food&#10;&#10;Description automatically generated">
            <a:extLst>
              <a:ext uri="{FF2B5EF4-FFF2-40B4-BE49-F238E27FC236}">
                <a16:creationId xmlns:a16="http://schemas.microsoft.com/office/drawing/2014/main" id="{BBC6EB5B-B158-A046-8656-79C1D482C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820" y="2629929"/>
            <a:ext cx="762601" cy="481493"/>
          </a:xfrm>
          <a:prstGeom prst="rect">
            <a:avLst/>
          </a:prstGeom>
        </p:spPr>
      </p:pic>
      <p:pic>
        <p:nvPicPr>
          <p:cNvPr id="21" name="Picture 20" descr="A picture containing drawing&#10;&#10;Description automatically generated">
            <a:extLst>
              <a:ext uri="{FF2B5EF4-FFF2-40B4-BE49-F238E27FC236}">
                <a16:creationId xmlns:a16="http://schemas.microsoft.com/office/drawing/2014/main" id="{3610D93E-B031-C94F-A667-E0F53C247A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7" y="2963016"/>
            <a:ext cx="1073696" cy="53684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E2F0EC6-9C66-3E46-9D77-7F8E7C9DF845}"/>
              </a:ext>
            </a:extLst>
          </p:cNvPr>
          <p:cNvSpPr/>
          <p:nvPr/>
        </p:nvSpPr>
        <p:spPr>
          <a:xfrm>
            <a:off x="-11997" y="3460614"/>
            <a:ext cx="1983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C00000"/>
                </a:solidFill>
                <a:latin typeface="Courier" pitchFamily="2" charset="0"/>
              </a:rPr>
              <a:t>假设只有一桌</a:t>
            </a:r>
            <a:r>
              <a:rPr lang="en-US" altLang="zh-CN">
                <a:solidFill>
                  <a:srgbClr val="C00000"/>
                </a:solidFill>
                <a:latin typeface="Courier" pitchFamily="2" charset="0"/>
              </a:rPr>
              <a:t>...</a:t>
            </a:r>
            <a:endParaRPr lang="en-C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DBF2E8-ED0B-5344-9A4C-FAD37CB52481}"/>
              </a:ext>
            </a:extLst>
          </p:cNvPr>
          <p:cNvSpPr/>
          <p:nvPr/>
        </p:nvSpPr>
        <p:spPr>
          <a:xfrm>
            <a:off x="5441660" y="3881097"/>
            <a:ext cx="1701107" cy="468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>
                <a:latin typeface="Courier" pitchFamily="2" charset="0"/>
              </a:rPr>
              <a:t>owner += 1 </a:t>
            </a:r>
            <a:endParaRPr lang="en-CN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7E03D6-AF84-5F45-B1BA-EBC4F236337A}"/>
              </a:ext>
            </a:extLst>
          </p:cNvPr>
          <p:cNvCxnSpPr>
            <a:cxnSpLocks/>
          </p:cNvCxnSpPr>
          <p:nvPr/>
        </p:nvCxnSpPr>
        <p:spPr>
          <a:xfrm flipH="1" flipV="1">
            <a:off x="3369666" y="3809150"/>
            <a:ext cx="1154800" cy="4900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E1E2B8B6-A8B0-C14A-B9DA-825F74795353}"/>
              </a:ext>
            </a:extLst>
          </p:cNvPr>
          <p:cNvSpPr/>
          <p:nvPr/>
        </p:nvSpPr>
        <p:spPr>
          <a:xfrm>
            <a:off x="4914790" y="3602095"/>
            <a:ext cx="2407048" cy="468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>
                <a:latin typeface="Courier" pitchFamily="2" charset="0"/>
              </a:rPr>
              <a:t>2.</a:t>
            </a:r>
            <a:r>
              <a:rPr lang="zh-CN" altLang="en-US">
                <a:latin typeface="Courier" pitchFamily="2" charset="0"/>
              </a:rPr>
              <a:t> 叫下个人进来</a:t>
            </a:r>
            <a:endParaRPr lang="en-US" altLang="zh-CN"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D21871-8632-244A-B1F3-8C068EE66A35}"/>
              </a:ext>
            </a:extLst>
          </p:cNvPr>
          <p:cNvSpPr/>
          <p:nvPr/>
        </p:nvSpPr>
        <p:spPr>
          <a:xfrm>
            <a:off x="3682154" y="2722607"/>
            <a:ext cx="39068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>
                <a:latin typeface="Courier" pitchFamily="2" charset="0"/>
              </a:rPr>
              <a:t>while(owner != my_ticket); </a:t>
            </a:r>
            <a:endParaRPr lang="en-C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ED80CD-0BA7-834E-A35D-4EBD0830D51C}"/>
              </a:ext>
            </a:extLst>
          </p:cNvPr>
          <p:cNvSpPr/>
          <p:nvPr/>
        </p:nvSpPr>
        <p:spPr>
          <a:xfrm>
            <a:off x="935811" y="2226193"/>
            <a:ext cx="72723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latin typeface="Courier" pitchFamily="2" charset="0"/>
              </a:rPr>
              <a:t>o</a:t>
            </a:r>
            <a:r>
              <a:rPr lang="en-CN" altLang="zh-CN">
                <a:latin typeface="Courier" pitchFamily="2" charset="0"/>
              </a:rPr>
              <a:t>wner</a:t>
            </a:r>
            <a:r>
              <a:rPr lang="zh-CN" altLang="en-US">
                <a:latin typeface="Courier" pitchFamily="2" charset="0"/>
              </a:rPr>
              <a:t>：表示当前在吃的食客</a:t>
            </a:r>
            <a:r>
              <a:rPr lang="en-US" altLang="zh-CN">
                <a:latin typeface="Courier" pitchFamily="2" charset="0"/>
              </a:rPr>
              <a:t>	</a:t>
            </a:r>
            <a:r>
              <a:rPr lang="zh-CN" altLang="en-US">
                <a:latin typeface="Courier" pitchFamily="2" charset="0"/>
              </a:rPr>
              <a:t> </a:t>
            </a:r>
            <a:r>
              <a:rPr lang="en-US" altLang="zh-CN">
                <a:latin typeface="Courier" pitchFamily="2" charset="0"/>
              </a:rPr>
              <a:t>next</a:t>
            </a:r>
            <a:r>
              <a:rPr lang="zh-CN" altLang="en-US">
                <a:latin typeface="Courier" pitchFamily="2" charset="0"/>
              </a:rPr>
              <a:t>：表示目前放号的最新值</a:t>
            </a:r>
            <a:endParaRPr lang="en-C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D630A-44AB-6D45-9CFE-4866164E3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070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1196"/>
            <a:ext cx="8579296" cy="1132238"/>
          </a:xfrm>
        </p:spPr>
        <p:txBody>
          <a:bodyPr>
            <a:normAutofit/>
          </a:bodyPr>
          <a:lstStyle/>
          <a:p>
            <a:r>
              <a:rPr lang="zh-CN" altLang="en-US" dirty="0"/>
              <a:t>排号锁（</a:t>
            </a:r>
            <a:r>
              <a:rPr lang="en-US" altLang="zh-CN" dirty="0"/>
              <a:t>Ticket</a:t>
            </a:r>
            <a:r>
              <a:rPr lang="zh-CN" altLang="en-US" dirty="0"/>
              <a:t> </a:t>
            </a:r>
            <a:r>
              <a:rPr lang="en-US" altLang="zh-CN" dirty="0"/>
              <a:t>Lock</a:t>
            </a:r>
            <a:r>
              <a:rPr lang="zh-CN" altLang="en-US" dirty="0"/>
              <a:t>）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1576B0-EDEA-AA45-98AE-B8D486D03DC1}"/>
              </a:ext>
            </a:extLst>
          </p:cNvPr>
          <p:cNvSpPr/>
          <p:nvPr/>
        </p:nvSpPr>
        <p:spPr>
          <a:xfrm>
            <a:off x="884259" y="1194910"/>
            <a:ext cx="6735741" cy="468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CN">
                <a:solidFill>
                  <a:srgbClr val="C00000"/>
                </a:solidFill>
                <a:latin typeface="Courier" pitchFamily="2" charset="0"/>
              </a:rPr>
              <a:t>思考</a:t>
            </a:r>
            <a:r>
              <a:rPr lang="zh-CN" altLang="en-US">
                <a:solidFill>
                  <a:srgbClr val="C00000"/>
                </a:solidFill>
                <a:latin typeface="Courier" pitchFamily="2" charset="0"/>
              </a:rPr>
              <a:t>：我们如何保证竞争者的公平性？</a:t>
            </a:r>
            <a:endParaRPr lang="en-US" altLang="zh-CN">
              <a:solidFill>
                <a:srgbClr val="C00000"/>
              </a:solidFill>
              <a:latin typeface="Courier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6BC64B-6A61-2F4E-B3CC-4928D0385440}"/>
              </a:ext>
            </a:extLst>
          </p:cNvPr>
          <p:cNvSpPr/>
          <p:nvPr/>
        </p:nvSpPr>
        <p:spPr>
          <a:xfrm>
            <a:off x="1877947" y="1663885"/>
            <a:ext cx="47483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latin typeface="Courier" pitchFamily="2" charset="0"/>
              </a:rPr>
              <a:t>通过遵循竞争者到达的顺序来传递锁。</a:t>
            </a:r>
            <a:endParaRPr lang="en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BCDA76-202C-B548-8AA8-C57EC7D29BCD}"/>
              </a:ext>
            </a:extLst>
          </p:cNvPr>
          <p:cNvSpPr/>
          <p:nvPr/>
        </p:nvSpPr>
        <p:spPr>
          <a:xfrm>
            <a:off x="935811" y="2226193"/>
            <a:ext cx="72723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latin typeface="Courier" pitchFamily="2" charset="0"/>
              </a:rPr>
              <a:t>o</a:t>
            </a:r>
            <a:r>
              <a:rPr lang="en-CN" altLang="zh-CN">
                <a:latin typeface="Courier" pitchFamily="2" charset="0"/>
              </a:rPr>
              <a:t>wner</a:t>
            </a:r>
            <a:r>
              <a:rPr lang="zh-CN" altLang="en-US">
                <a:latin typeface="Courier" pitchFamily="2" charset="0"/>
              </a:rPr>
              <a:t>：表示当前的持有者</a:t>
            </a:r>
            <a:r>
              <a:rPr lang="en-US" altLang="zh-CN">
                <a:latin typeface="Courier" pitchFamily="2" charset="0"/>
              </a:rPr>
              <a:t>	</a:t>
            </a:r>
            <a:r>
              <a:rPr lang="zh-CN" altLang="en-US">
                <a:latin typeface="Courier" pitchFamily="2" charset="0"/>
              </a:rPr>
              <a:t> </a:t>
            </a:r>
            <a:r>
              <a:rPr lang="en-US" altLang="zh-CN">
                <a:latin typeface="Courier" pitchFamily="2" charset="0"/>
              </a:rPr>
              <a:t>next</a:t>
            </a:r>
            <a:r>
              <a:rPr lang="zh-CN" altLang="en-US">
                <a:latin typeface="Courier" pitchFamily="2" charset="0"/>
              </a:rPr>
              <a:t>：表示目前放号的最新值</a:t>
            </a:r>
            <a:endParaRPr lang="en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7BA594-C889-5645-8F62-634599991A01}"/>
              </a:ext>
            </a:extLst>
          </p:cNvPr>
          <p:cNvSpPr/>
          <p:nvPr/>
        </p:nvSpPr>
        <p:spPr>
          <a:xfrm>
            <a:off x="683568" y="2857500"/>
            <a:ext cx="21237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N" altLang="zh-CN">
                <a:latin typeface="Courier" pitchFamily="2" charset="0"/>
              </a:rPr>
              <a:t>lock</a:t>
            </a:r>
            <a:r>
              <a:rPr lang="zh-CN" altLang="en-CN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7F362A-8CD3-5846-8EB3-9BC332ABD149}"/>
              </a:ext>
            </a:extLst>
          </p:cNvPr>
          <p:cNvSpPr/>
          <p:nvPr/>
        </p:nvSpPr>
        <p:spPr>
          <a:xfrm>
            <a:off x="6336704" y="2873261"/>
            <a:ext cx="21237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err="1">
                <a:latin typeface="Courier" pitchFamily="2" charset="0"/>
              </a:rPr>
              <a:t>unl</a:t>
            </a:r>
            <a:r>
              <a:rPr lang="en-CN" altLang="zh-CN">
                <a:latin typeface="Courier" pitchFamily="2" charset="0"/>
              </a:rPr>
              <a:t>ock</a:t>
            </a:r>
            <a:r>
              <a:rPr lang="zh-CN" altLang="en-CN" dirty="0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3174E3-01AC-C14D-9368-48BBEBE4D8C5}"/>
              </a:ext>
            </a:extLst>
          </p:cNvPr>
          <p:cNvSpPr/>
          <p:nvPr/>
        </p:nvSpPr>
        <p:spPr>
          <a:xfrm>
            <a:off x="467342" y="3384667"/>
            <a:ext cx="5904858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600" dirty="0" err="1">
                <a:latin typeface="Courier" pitchFamily="2" charset="0"/>
              </a:rPr>
              <a:t>my_ticket</a:t>
            </a:r>
            <a:r>
              <a:rPr lang="en-US" altLang="zh-CN" sz="1600" dirty="0">
                <a:latin typeface="Courier" pitchFamily="2" charset="0"/>
              </a:rPr>
              <a:t> = </a:t>
            </a:r>
            <a:r>
              <a:rPr lang="en-US" altLang="zh-CN" sz="1600" dirty="0" err="1">
                <a:latin typeface="Courier" pitchFamily="2" charset="0"/>
              </a:rPr>
              <a:t>atomic_FAA</a:t>
            </a:r>
            <a:r>
              <a:rPr lang="en-US" altLang="zh-CN" sz="1600" dirty="0">
                <a:latin typeface="Courier" pitchFamily="2" charset="0"/>
              </a:rPr>
              <a:t>(</a:t>
            </a:r>
            <a:r>
              <a:rPr lang="zh-CN" altLang="en-US" sz="1600" dirty="0">
                <a:latin typeface="Courier" pitchFamily="2" charset="0"/>
              </a:rPr>
              <a:t> </a:t>
            </a:r>
            <a:r>
              <a:rPr lang="en-US" altLang="zh-CN" sz="1600" dirty="0">
                <a:latin typeface="Courier" pitchFamily="2" charset="0"/>
              </a:rPr>
              <a:t>&amp;lock-&gt;next, 1);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2"/>
            </a:pPr>
            <a:r>
              <a:rPr lang="en-US" sz="1600" dirty="0">
                <a:latin typeface="Courier" pitchFamily="2" charset="0"/>
              </a:rPr>
              <a:t>while(lock-&gt;owner !=</a:t>
            </a:r>
            <a:r>
              <a:rPr lang="zh-CN" alt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my_ticket</a:t>
            </a:r>
            <a:r>
              <a:rPr lang="en-US" sz="1600" dirty="0">
                <a:latin typeface="Courier" pitchFamily="2" charset="0"/>
              </a:rPr>
              <a:t>)	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Courier" pitchFamily="2" charset="0"/>
              </a:rPr>
              <a:t>	/* waiting */;</a:t>
            </a:r>
            <a:endParaRPr lang="en-CN" sz="1600">
              <a:latin typeface="Courier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8B3B4E-258E-2B46-BBAA-A5866741BC87}"/>
              </a:ext>
            </a:extLst>
          </p:cNvPr>
          <p:cNvSpPr/>
          <p:nvPr/>
        </p:nvSpPr>
        <p:spPr>
          <a:xfrm>
            <a:off x="5988274" y="3460563"/>
            <a:ext cx="29679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ourier" pitchFamily="2" charset="0"/>
              </a:rPr>
              <a:t>lock-&gt;owner ++;</a:t>
            </a:r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EBF34E-5774-CC44-BFCF-7EBE9D8B37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FB1D3-E713-E14B-B6CD-0F5E1EA47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4047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7C3CFBB2-29A4-9845-909C-D2C6211C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/>
              <a:t>条件变量的实现</a:t>
            </a:r>
          </a:p>
        </p:txBody>
      </p:sp>
    </p:spTree>
    <p:extLst>
      <p:ext uri="{BB962C8B-B14F-4D97-AF65-F5344CB8AC3E}">
        <p14:creationId xmlns:p14="http://schemas.microsoft.com/office/powerpoint/2010/main" val="30583117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回顾：条件变量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1B6393-54AD-D04F-9860-5BB6FC578869}"/>
              </a:ext>
            </a:extLst>
          </p:cNvPr>
          <p:cNvSpPr/>
          <p:nvPr/>
        </p:nvSpPr>
        <p:spPr>
          <a:xfrm>
            <a:off x="2514021" y="1561356"/>
            <a:ext cx="4115957" cy="799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Courier" pitchFamily="2" charset="0"/>
              </a:rPr>
              <a:t>while(</a:t>
            </a:r>
            <a:r>
              <a:rPr lang="en-US" altLang="zh-CN" sz="1600" dirty="0">
                <a:latin typeface="Courier" pitchFamily="2" charset="0"/>
              </a:rPr>
              <a:t>something</a:t>
            </a:r>
            <a:r>
              <a:rPr lang="en-US" sz="1600" dirty="0">
                <a:latin typeface="Courier" pitchFamily="2" charset="0"/>
              </a:rPr>
              <a:t>)	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Courier" pitchFamily="2" charset="0"/>
              </a:rPr>
              <a:t>	/* busy waiting */;</a:t>
            </a:r>
            <a:endParaRPr lang="en-CN" sz="1600" dirty="0">
              <a:latin typeface="Courier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FC1C56-0FB7-7D47-8B13-CFA52B07FC25}"/>
              </a:ext>
            </a:extLst>
          </p:cNvPr>
          <p:cNvSpPr/>
          <p:nvPr/>
        </p:nvSpPr>
        <p:spPr>
          <a:xfrm>
            <a:off x="457200" y="1158690"/>
            <a:ext cx="35283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latin typeface="Courier" pitchFamily="2" charset="0"/>
              </a:rPr>
              <a:t>之前互斥锁的实现中：</a:t>
            </a:r>
            <a:endParaRPr lang="en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5F9E56-9CEF-F64A-A6A3-44ABBB07E253}"/>
              </a:ext>
            </a:extLst>
          </p:cNvPr>
          <p:cNvSpPr/>
          <p:nvPr/>
        </p:nvSpPr>
        <p:spPr>
          <a:xfrm>
            <a:off x="1671090" y="2612072"/>
            <a:ext cx="58018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Courier" pitchFamily="2" charset="0"/>
              </a:rPr>
              <a:t>条件变量</a:t>
            </a:r>
            <a:r>
              <a:rPr lang="zh-CN" altLang="en-US" dirty="0">
                <a:latin typeface="Courier" pitchFamily="2" charset="0"/>
              </a:rPr>
              <a:t>：提供睡眠</a:t>
            </a:r>
            <a:r>
              <a:rPr lang="en-US" altLang="zh-CN" dirty="0">
                <a:latin typeface="Courier" pitchFamily="2" charset="0"/>
              </a:rPr>
              <a:t>/</a:t>
            </a:r>
            <a:r>
              <a:rPr lang="zh-CN" altLang="en-US" dirty="0">
                <a:latin typeface="Courier" pitchFamily="2" charset="0"/>
              </a:rPr>
              <a:t>唤醒机制，避免无意义的等待。</a:t>
            </a:r>
            <a:endParaRPr lang="en-C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84ADA1-3BC6-E341-B5B8-CB7193482BC5}"/>
              </a:ext>
            </a:extLst>
          </p:cNvPr>
          <p:cNvSpPr/>
          <p:nvPr/>
        </p:nvSpPr>
        <p:spPr>
          <a:xfrm>
            <a:off x="251532" y="3266196"/>
            <a:ext cx="3804948" cy="799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Courier" pitchFamily="2" charset="0"/>
              </a:rPr>
              <a:t>if(!</a:t>
            </a:r>
            <a:r>
              <a:rPr lang="en-US" sz="1600" dirty="0" err="1">
                <a:latin typeface="Courier" pitchFamily="2" charset="0"/>
              </a:rPr>
              <a:t>some_condition</a:t>
            </a:r>
            <a:r>
              <a:rPr lang="en-US" sz="1600" dirty="0">
                <a:latin typeface="Courier" pitchFamily="2" charset="0"/>
              </a:rPr>
              <a:t>)	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Courier" pitchFamily="2" charset="0"/>
              </a:rPr>
              <a:t>	wait(condition</a:t>
            </a:r>
            <a:r>
              <a:rPr lang="en-US" altLang="zh-CN" sz="1600" dirty="0">
                <a:latin typeface="Courier" pitchFamily="2" charset="0"/>
              </a:rPr>
              <a:t>,</a:t>
            </a:r>
            <a:r>
              <a:rPr lang="zh-CN" altLang="en-US" sz="1600" dirty="0">
                <a:latin typeface="Courier" pitchFamily="2" charset="0"/>
              </a:rPr>
              <a:t> </a:t>
            </a:r>
            <a:r>
              <a:rPr lang="en-US" altLang="zh-CN" sz="1600" dirty="0">
                <a:latin typeface="Courier" pitchFamily="2" charset="0"/>
              </a:rPr>
              <a:t>lock</a:t>
            </a:r>
            <a:r>
              <a:rPr lang="en-US" sz="1600" dirty="0">
                <a:latin typeface="Courier" pitchFamily="2" charset="0"/>
              </a:rPr>
              <a:t>);</a:t>
            </a:r>
            <a:endParaRPr lang="en-CN" sz="1600"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9BFFCC-B428-B447-B2AE-B60FD81EE19A}"/>
              </a:ext>
            </a:extLst>
          </p:cNvPr>
          <p:cNvSpPr/>
          <p:nvPr/>
        </p:nvSpPr>
        <p:spPr>
          <a:xfrm>
            <a:off x="4972117" y="3937620"/>
            <a:ext cx="3315721" cy="799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>
                <a:latin typeface="Courier" pitchFamily="2" charset="0"/>
              </a:rPr>
              <a:t>u</a:t>
            </a:r>
            <a:r>
              <a:rPr lang="en-CN" sz="1600">
                <a:latin typeface="Courier" pitchFamily="2" charset="0"/>
              </a:rPr>
              <a:t>pdate(some_condition);</a:t>
            </a:r>
          </a:p>
          <a:p>
            <a:pPr>
              <a:lnSpc>
                <a:spcPct val="150000"/>
              </a:lnSpc>
            </a:pPr>
            <a:r>
              <a:rPr lang="en-US" sz="1600">
                <a:latin typeface="Courier" pitchFamily="2" charset="0"/>
              </a:rPr>
              <a:t>s</a:t>
            </a:r>
            <a:r>
              <a:rPr lang="en-CN" sz="1600">
                <a:latin typeface="Courier" pitchFamily="2" charset="0"/>
              </a:rPr>
              <a:t>ignal(condition);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EB1FD2D-A576-4742-95F9-7AABC34B7B25}"/>
              </a:ext>
            </a:extLst>
          </p:cNvPr>
          <p:cNvCxnSpPr>
            <a:cxnSpLocks/>
          </p:cNvCxnSpPr>
          <p:nvPr/>
        </p:nvCxnSpPr>
        <p:spPr>
          <a:xfrm>
            <a:off x="4499992" y="3266196"/>
            <a:ext cx="0" cy="21829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AD25CF8-8A23-3A47-85E8-9989487DA3B1}"/>
              </a:ext>
            </a:extLst>
          </p:cNvPr>
          <p:cNvSpPr/>
          <p:nvPr/>
        </p:nvSpPr>
        <p:spPr>
          <a:xfrm>
            <a:off x="1373145" y="3048196"/>
            <a:ext cx="16965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线程</a:t>
            </a:r>
            <a:r>
              <a:rPr lang="en-US" altLang="zh-CN" dirty="0">
                <a:latin typeface="Courier" pitchFamily="2" charset="0"/>
              </a:rPr>
              <a:t>-0</a:t>
            </a:r>
            <a:endParaRPr lang="en-C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3C098B-068C-5241-8488-770C0C4992C1}"/>
              </a:ext>
            </a:extLst>
          </p:cNvPr>
          <p:cNvSpPr/>
          <p:nvPr/>
        </p:nvSpPr>
        <p:spPr>
          <a:xfrm>
            <a:off x="5365068" y="3037073"/>
            <a:ext cx="23762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线程</a:t>
            </a:r>
            <a:r>
              <a:rPr lang="en-US" altLang="zh-CN" dirty="0">
                <a:latin typeface="Courier" pitchFamily="2" charset="0"/>
              </a:rPr>
              <a:t>-1</a:t>
            </a:r>
            <a:endParaRPr lang="en-C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308B54-3D14-8C42-9214-2258911A51A5}"/>
              </a:ext>
            </a:extLst>
          </p:cNvPr>
          <p:cNvSpPr/>
          <p:nvPr/>
        </p:nvSpPr>
        <p:spPr>
          <a:xfrm>
            <a:off x="249558" y="4662092"/>
            <a:ext cx="4322441" cy="429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Courier" pitchFamily="2" charset="0"/>
              </a:rPr>
              <a:t>Wake up and check condition again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C2E53A-53B1-284E-9035-AACCFF812345}"/>
              </a:ext>
            </a:extLst>
          </p:cNvPr>
          <p:cNvCxnSpPr/>
          <p:nvPr/>
        </p:nvCxnSpPr>
        <p:spPr>
          <a:xfrm>
            <a:off x="4056479" y="3937620"/>
            <a:ext cx="1308589" cy="127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F641499-2852-A241-BC50-11D30E8F2E22}"/>
              </a:ext>
            </a:extLst>
          </p:cNvPr>
          <p:cNvCxnSpPr>
            <a:cxnSpLocks/>
          </p:cNvCxnSpPr>
          <p:nvPr/>
        </p:nvCxnSpPr>
        <p:spPr>
          <a:xfrm flipH="1">
            <a:off x="3189437" y="4662092"/>
            <a:ext cx="2030636" cy="139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875651-3515-7C41-80F4-6E3FB632C5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862589-F7D1-F740-A45B-128EA05A0574}"/>
              </a:ext>
            </a:extLst>
          </p:cNvPr>
          <p:cNvSpPr/>
          <p:nvPr/>
        </p:nvSpPr>
        <p:spPr>
          <a:xfrm>
            <a:off x="1187624" y="3742316"/>
            <a:ext cx="574105" cy="2718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ED20E8-EC1A-6741-903D-5E62AB084EDA}"/>
              </a:ext>
            </a:extLst>
          </p:cNvPr>
          <p:cNvSpPr/>
          <p:nvPr/>
        </p:nvSpPr>
        <p:spPr>
          <a:xfrm>
            <a:off x="4934004" y="4433585"/>
            <a:ext cx="2503941" cy="2718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CD4BAA0-3F33-034E-909B-09655632E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72809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回顾：条件变量的两个接口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6AD74E-ABE5-E343-BFBB-8E0D314614A7}"/>
              </a:ext>
            </a:extLst>
          </p:cNvPr>
          <p:cNvSpPr/>
          <p:nvPr/>
        </p:nvSpPr>
        <p:spPr>
          <a:xfrm>
            <a:off x="1331640" y="1761085"/>
            <a:ext cx="78488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void wait(struct </a:t>
            </a:r>
            <a:r>
              <a:rPr lang="en-US" dirty="0" err="1">
                <a:highlight>
                  <a:srgbClr val="FFFF00"/>
                </a:highlight>
                <a:latin typeface="Courier" pitchFamily="2" charset="0"/>
              </a:rPr>
              <a:t>cond</a:t>
            </a: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 *</a:t>
            </a:r>
            <a:r>
              <a:rPr lang="en-US" dirty="0" err="1">
                <a:highlight>
                  <a:srgbClr val="FFFF00"/>
                </a:highlight>
                <a:latin typeface="Courier" pitchFamily="2" charset="0"/>
              </a:rPr>
              <a:t>cond</a:t>
            </a: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, struct lock *mutex);</a:t>
            </a:r>
            <a:endParaRPr lang="en-CN">
              <a:highlight>
                <a:srgbClr val="FFFF00"/>
              </a:highligh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3E21AF-EEE3-754B-8670-69CAFB6B21EF}"/>
              </a:ext>
            </a:extLst>
          </p:cNvPr>
          <p:cNvSpPr/>
          <p:nvPr/>
        </p:nvSpPr>
        <p:spPr>
          <a:xfrm>
            <a:off x="1331640" y="4081636"/>
            <a:ext cx="78488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void signal(struct </a:t>
            </a:r>
            <a:r>
              <a:rPr lang="en-US" dirty="0" err="1">
                <a:highlight>
                  <a:srgbClr val="FFFF00"/>
                </a:highlight>
                <a:latin typeface="Courier" pitchFamily="2" charset="0"/>
              </a:rPr>
              <a:t>cond</a:t>
            </a: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 *</a:t>
            </a:r>
            <a:r>
              <a:rPr lang="en-US" dirty="0" err="1">
                <a:highlight>
                  <a:srgbClr val="FFFF00"/>
                </a:highlight>
                <a:latin typeface="Courier" pitchFamily="2" charset="0"/>
              </a:rPr>
              <a:t>cond</a:t>
            </a: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);</a:t>
            </a:r>
            <a:endParaRPr lang="en-CN">
              <a:highlight>
                <a:srgbClr val="FFFF00"/>
              </a:highligh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7BFF8A-6918-3041-AD0F-712BAA9A9C68}"/>
              </a:ext>
            </a:extLst>
          </p:cNvPr>
          <p:cNvSpPr/>
          <p:nvPr/>
        </p:nvSpPr>
        <p:spPr>
          <a:xfrm>
            <a:off x="457200" y="1292855"/>
            <a:ext cx="159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latin typeface="Courier" pitchFamily="2" charset="0"/>
              </a:rPr>
              <a:t>等待的接口：</a:t>
            </a:r>
            <a:endParaRPr lang="en-C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C5B21D-8B0C-354E-B172-218885FCF9F5}"/>
              </a:ext>
            </a:extLst>
          </p:cNvPr>
          <p:cNvSpPr/>
          <p:nvPr/>
        </p:nvSpPr>
        <p:spPr>
          <a:xfrm>
            <a:off x="441225" y="3721596"/>
            <a:ext cx="159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latin typeface="Courier" pitchFamily="2" charset="0"/>
              </a:rPr>
              <a:t>唤醒的接口：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08F57B-92BF-BD48-8282-B9D5D1B181BD}"/>
              </a:ext>
            </a:extLst>
          </p:cNvPr>
          <p:cNvSpPr/>
          <p:nvPr/>
        </p:nvSpPr>
        <p:spPr>
          <a:xfrm>
            <a:off x="5292080" y="1601962"/>
            <a:ext cx="2915344" cy="6308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4EBF084-D71F-4944-8CEB-10CC05B5F360}"/>
              </a:ext>
            </a:extLst>
          </p:cNvPr>
          <p:cNvSpPr/>
          <p:nvPr/>
        </p:nvSpPr>
        <p:spPr>
          <a:xfrm>
            <a:off x="625730" y="2144108"/>
            <a:ext cx="4594342" cy="1289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放入条件变量的</a:t>
            </a:r>
            <a:r>
              <a:rPr lang="zh-CN" altLang="en-US" b="1" dirty="0"/>
              <a:t>等待队列</a:t>
            </a:r>
            <a:endParaRPr lang="en-CN" altLang="zh-CN" b="1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阻塞自己同时</a:t>
            </a:r>
            <a:r>
              <a:rPr lang="zh-CN" altLang="en-CN" b="1" dirty="0"/>
              <a:t>释放</a:t>
            </a:r>
            <a:r>
              <a:rPr lang="zh-CN" altLang="en-US" b="1" dirty="0"/>
              <a:t>锁</a:t>
            </a:r>
            <a:endParaRPr lang="en-US" altLang="zh-CN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被唤醒后重新</a:t>
            </a:r>
            <a:r>
              <a:rPr lang="zh-CN" altLang="en-US" b="1" dirty="0"/>
              <a:t>获取锁</a:t>
            </a:r>
            <a:endParaRPr lang="en-US" altLang="zh-CN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0ACE75-1660-914F-8813-B18679568832}"/>
              </a:ext>
            </a:extLst>
          </p:cNvPr>
          <p:cNvSpPr/>
          <p:nvPr/>
        </p:nvSpPr>
        <p:spPr>
          <a:xfrm>
            <a:off x="647564" y="4431815"/>
            <a:ext cx="6265596" cy="873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CN" dirty="0"/>
              <a:t>检查</a:t>
            </a:r>
            <a:r>
              <a:rPr lang="zh-CN" altLang="en-US" b="1" dirty="0"/>
              <a:t>等待队列</a:t>
            </a:r>
            <a:endParaRPr lang="en-US" altLang="zh-CN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如果有等待者则</a:t>
            </a:r>
            <a:r>
              <a:rPr lang="zh-CN" altLang="en-US" b="1" dirty="0"/>
              <a:t>移出等待队列并唤醒</a:t>
            </a:r>
            <a:endParaRPr lang="en-US" altLang="zh-CN" b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09FEAD-1B37-3341-9851-1B195541DBCA}"/>
              </a:ext>
            </a:extLst>
          </p:cNvPr>
          <p:cNvSpPr/>
          <p:nvPr/>
        </p:nvSpPr>
        <p:spPr>
          <a:xfrm>
            <a:off x="1628080" y="1299701"/>
            <a:ext cx="51229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latin typeface="Courier" pitchFamily="2" charset="0"/>
              </a:rPr>
              <a:t>等待需要在临界区中</a:t>
            </a:r>
            <a:endParaRPr lang="en-CN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19F8155-E438-1E43-9F28-C95FD7320CCF}"/>
              </a:ext>
            </a:extLst>
          </p:cNvPr>
          <p:cNvCxnSpPr>
            <a:stCxn id="10" idx="2"/>
          </p:cNvCxnSpPr>
          <p:nvPr/>
        </p:nvCxnSpPr>
        <p:spPr>
          <a:xfrm flipH="1">
            <a:off x="3203848" y="2232816"/>
            <a:ext cx="3545904" cy="60705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6ABACFA-84CB-CC44-A646-7F0DF6F2A8E9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3203848" y="2232816"/>
            <a:ext cx="3545904" cy="10018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655444-9415-8B44-BDED-298CF4DF6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25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7FADF7A-C642-A64D-84B2-C39A20399E39}"/>
              </a:ext>
            </a:extLst>
          </p:cNvPr>
          <p:cNvSpPr txBox="1"/>
          <p:nvPr/>
        </p:nvSpPr>
        <p:spPr>
          <a:xfrm>
            <a:off x="6214014" y="2600257"/>
            <a:ext cx="2304256" cy="87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solidFill>
                  <a:schemeClr val="accent1"/>
                </a:solidFill>
              </a:rPr>
              <a:t>如何阻塞自己的线程？通过</a:t>
            </a:r>
            <a:r>
              <a:rPr kumimoji="1" lang="en-US" altLang="zh-CN" dirty="0">
                <a:solidFill>
                  <a:schemeClr val="accent1"/>
                </a:solidFill>
              </a:rPr>
              <a:t>yield()</a:t>
            </a:r>
            <a:r>
              <a:rPr kumimoji="1" lang="zh-CN" altLang="en-US" dirty="0">
                <a:solidFill>
                  <a:schemeClr val="accent1"/>
                </a:solidFill>
              </a:rPr>
              <a:t>系统调用</a:t>
            </a:r>
          </a:p>
        </p:txBody>
      </p:sp>
    </p:spTree>
    <p:extLst>
      <p:ext uri="{BB962C8B-B14F-4D97-AF65-F5344CB8AC3E}">
        <p14:creationId xmlns:p14="http://schemas.microsoft.com/office/powerpoint/2010/main" val="3288146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条件变量的实现（语义级）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6AD74E-ABE5-E343-BFBB-8E0D314614A7}"/>
              </a:ext>
            </a:extLst>
          </p:cNvPr>
          <p:cNvSpPr/>
          <p:nvPr/>
        </p:nvSpPr>
        <p:spPr>
          <a:xfrm>
            <a:off x="647564" y="1626439"/>
            <a:ext cx="78488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void wait(struct </a:t>
            </a:r>
            <a:r>
              <a:rPr lang="en-US" dirty="0" err="1">
                <a:highlight>
                  <a:srgbClr val="FFFF00"/>
                </a:highlight>
                <a:latin typeface="Courier" pitchFamily="2" charset="0"/>
              </a:rPr>
              <a:t>cond</a:t>
            </a: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 *</a:t>
            </a:r>
            <a:r>
              <a:rPr lang="en-US" dirty="0" err="1">
                <a:highlight>
                  <a:srgbClr val="FFFF00"/>
                </a:highlight>
                <a:latin typeface="Courier" pitchFamily="2" charset="0"/>
              </a:rPr>
              <a:t>cond</a:t>
            </a: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, struct lock *mutex);</a:t>
            </a:r>
            <a:endParaRPr lang="en-CN">
              <a:highlight>
                <a:srgbClr val="FFFF00"/>
              </a:highligh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3E21AF-EEE3-754B-8670-69CAFB6B21EF}"/>
              </a:ext>
            </a:extLst>
          </p:cNvPr>
          <p:cNvSpPr/>
          <p:nvPr/>
        </p:nvSpPr>
        <p:spPr>
          <a:xfrm>
            <a:off x="647564" y="3711940"/>
            <a:ext cx="78488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void signal(struct </a:t>
            </a:r>
            <a:r>
              <a:rPr lang="en-US" dirty="0" err="1">
                <a:highlight>
                  <a:srgbClr val="FFFF00"/>
                </a:highlight>
                <a:latin typeface="Courier" pitchFamily="2" charset="0"/>
              </a:rPr>
              <a:t>cond</a:t>
            </a: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 *</a:t>
            </a:r>
            <a:r>
              <a:rPr lang="en-US" dirty="0" err="1">
                <a:highlight>
                  <a:srgbClr val="FFFF00"/>
                </a:highlight>
                <a:latin typeface="Courier" pitchFamily="2" charset="0"/>
              </a:rPr>
              <a:t>cond</a:t>
            </a:r>
            <a:r>
              <a:rPr lang="en-US" dirty="0">
                <a:highlight>
                  <a:srgbClr val="FFFF00"/>
                </a:highlight>
                <a:latin typeface="Courier" pitchFamily="2" charset="0"/>
              </a:rPr>
              <a:t>);</a:t>
            </a:r>
            <a:endParaRPr lang="en-CN">
              <a:highlight>
                <a:srgbClr val="FFFF00"/>
              </a:highligh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7BFF8A-6918-3041-AD0F-712BAA9A9C68}"/>
              </a:ext>
            </a:extLst>
          </p:cNvPr>
          <p:cNvSpPr/>
          <p:nvPr/>
        </p:nvSpPr>
        <p:spPr>
          <a:xfrm>
            <a:off x="457200" y="1183548"/>
            <a:ext cx="159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latin typeface="Courier" pitchFamily="2" charset="0"/>
              </a:rPr>
              <a:t>等待的接口：</a:t>
            </a:r>
            <a:endParaRPr lang="en-C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C5B21D-8B0C-354E-B172-218885FCF9F5}"/>
              </a:ext>
            </a:extLst>
          </p:cNvPr>
          <p:cNvSpPr/>
          <p:nvPr/>
        </p:nvSpPr>
        <p:spPr>
          <a:xfrm>
            <a:off x="467957" y="3308653"/>
            <a:ext cx="159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>
                <a:latin typeface="Courier" pitchFamily="2" charset="0"/>
              </a:rPr>
              <a:t>唤醒的接口：</a:t>
            </a:r>
            <a:endParaRPr lang="en-C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A6FBA0-9500-DE4D-A4C3-F419F8C9DF38}"/>
              </a:ext>
            </a:extLst>
          </p:cNvPr>
          <p:cNvSpPr/>
          <p:nvPr/>
        </p:nvSpPr>
        <p:spPr>
          <a:xfrm>
            <a:off x="605802" y="4113621"/>
            <a:ext cx="6265596" cy="873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CN"/>
              <a:t>检查</a:t>
            </a:r>
            <a:r>
              <a:rPr lang="zh-CN" altLang="en-US"/>
              <a:t>等待队列</a:t>
            </a:r>
            <a:endParaRPr lang="en-US" altLang="zh-CN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/>
              <a:t>如果有等待者则移出等待队列并唤醒</a:t>
            </a:r>
            <a:endParaRPr lang="en-US" altLang="zh-C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E8F99B-A258-F945-A469-B89F37E4C5FD}"/>
              </a:ext>
            </a:extLst>
          </p:cNvPr>
          <p:cNvSpPr/>
          <p:nvPr/>
        </p:nvSpPr>
        <p:spPr>
          <a:xfrm>
            <a:off x="251520" y="2007484"/>
            <a:ext cx="4594342" cy="1289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/>
              <a:t>放入条件变量的等待队列</a:t>
            </a:r>
            <a:endParaRPr lang="en-CN" altLang="zh-CN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/>
              <a:t>阻塞自己同时</a:t>
            </a:r>
            <a:r>
              <a:rPr lang="zh-CN" altLang="en-CN"/>
              <a:t>释放</a:t>
            </a:r>
            <a:r>
              <a:rPr lang="zh-CN" altLang="en-US"/>
              <a:t>锁</a:t>
            </a:r>
            <a:endParaRPr lang="en-US" altLang="zh-CN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/>
              <a:t>被唤醒后重新获取锁</a:t>
            </a:r>
            <a:endParaRPr lang="en-US" altLang="zh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16043E-19A0-0E4C-BCB4-CA8313AC3935}"/>
              </a:ext>
            </a:extLst>
          </p:cNvPr>
          <p:cNvSpPr/>
          <p:nvPr/>
        </p:nvSpPr>
        <p:spPr>
          <a:xfrm>
            <a:off x="3635896" y="2091028"/>
            <a:ext cx="55964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latin typeface="Courier" pitchFamily="2" charset="0"/>
              </a:rPr>
              <a:t>list_append(cond-&gt;wait_list,</a:t>
            </a:r>
            <a:r>
              <a:rPr lang="zh-CN" altLang="en-US" sz="1600">
                <a:latin typeface="Courier" pitchFamily="2" charset="0"/>
              </a:rPr>
              <a:t> </a:t>
            </a:r>
            <a:r>
              <a:rPr lang="en-US" sz="1600">
                <a:latin typeface="Courier" pitchFamily="2" charset="0"/>
              </a:rPr>
              <a:t>proc_self()); </a:t>
            </a:r>
            <a:endParaRPr lang="en-CN" sz="1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46702A-F242-404A-99F6-14FC342E0E1C}"/>
              </a:ext>
            </a:extLst>
          </p:cNvPr>
          <p:cNvSpPr/>
          <p:nvPr/>
        </p:nvSpPr>
        <p:spPr>
          <a:xfrm>
            <a:off x="3635896" y="2491220"/>
            <a:ext cx="4911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Courier" pitchFamily="2" charset="0"/>
              </a:rPr>
              <a:t>unlock</a:t>
            </a:r>
            <a:r>
              <a:rPr lang="en-US" altLang="zh-CN" sz="1600" dirty="0">
                <a:solidFill>
                  <a:schemeClr val="accent1"/>
                </a:solidFill>
                <a:latin typeface="Courier" pitchFamily="2" charset="0"/>
              </a:rPr>
              <a:t>(mutex),</a:t>
            </a:r>
            <a:r>
              <a:rPr lang="zh-CN" altLang="en-US" sz="1600" dirty="0">
                <a:solidFill>
                  <a:schemeClr val="accent1"/>
                </a:solidFill>
                <a:latin typeface="Courier" pitchFamily="2" charset="0"/>
              </a:rPr>
              <a:t> </a:t>
            </a:r>
            <a:r>
              <a:rPr lang="en-US" altLang="zh-CN" sz="1600" dirty="0">
                <a:solidFill>
                  <a:schemeClr val="accent1"/>
                </a:solidFill>
                <a:latin typeface="Courier" pitchFamily="2" charset="0"/>
              </a:rPr>
              <a:t>yield()</a:t>
            </a:r>
            <a:r>
              <a:rPr lang="zh-CN" altLang="en-US" sz="1600" dirty="0">
                <a:solidFill>
                  <a:schemeClr val="accent1"/>
                </a:solidFill>
                <a:latin typeface="Courier" pitchFamily="2" charset="0"/>
              </a:rPr>
              <a:t> 注意这两步是原子的</a:t>
            </a:r>
            <a:endParaRPr lang="en-US" sz="1600" dirty="0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3C60-27F7-0D41-8889-EAE1C36318E9}"/>
              </a:ext>
            </a:extLst>
          </p:cNvPr>
          <p:cNvSpPr/>
          <p:nvPr/>
        </p:nvSpPr>
        <p:spPr>
          <a:xfrm>
            <a:off x="3709149" y="2921630"/>
            <a:ext cx="16658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latin typeface="Courier" pitchFamily="2" charset="0"/>
              </a:rPr>
              <a:t>lock(mutex);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93B5A4-B6DB-7049-9B46-68F335BFCA68}"/>
              </a:ext>
            </a:extLst>
          </p:cNvPr>
          <p:cNvSpPr/>
          <p:nvPr/>
        </p:nvSpPr>
        <p:spPr>
          <a:xfrm>
            <a:off x="3077440" y="4190819"/>
            <a:ext cx="47339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>
                <a:latin typeface="Courier" pitchFamily="2" charset="0"/>
              </a:rPr>
              <a:t>if (!list_empty(cond-&gt;wait_list))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E0FBC59-1289-A340-999E-67C983B6D749}"/>
              </a:ext>
            </a:extLst>
          </p:cNvPr>
          <p:cNvSpPr/>
          <p:nvPr/>
        </p:nvSpPr>
        <p:spPr>
          <a:xfrm>
            <a:off x="3077440" y="5016625"/>
            <a:ext cx="5285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>
                <a:solidFill>
                  <a:schemeClr val="accent1"/>
                </a:solidFill>
                <a:latin typeface="Courier" pitchFamily="2" charset="0"/>
              </a:rPr>
              <a:t>wakeup(list_remove(cond-&gt;wait_list));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D05C35-4765-F84F-87F3-2CB7BD422C83}"/>
              </a:ext>
            </a:extLst>
          </p:cNvPr>
          <p:cNvSpPr/>
          <p:nvPr/>
        </p:nvSpPr>
        <p:spPr>
          <a:xfrm>
            <a:off x="4758162" y="1123579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C00000"/>
                </a:solidFill>
              </a:rPr>
              <a:t>需要操作系统辅助实现</a:t>
            </a:r>
            <a:endParaRPr lang="en-CN">
              <a:solidFill>
                <a:srgbClr val="C0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DBF3E-B33A-EE40-939A-CD1DCF520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9468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7C3CFBB2-29A4-9845-909C-D2C6211C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b="1" dirty="0"/>
              <a:t>条件变量的基础</a:t>
            </a:r>
            <a:r>
              <a:rPr kumimoji="1" lang="zh-CN" altLang="en-US" sz="3600" dirty="0"/>
              <a:t>：</a:t>
            </a:r>
            <a:r>
              <a:rPr kumimoji="1" lang="en-US" altLang="zh-CN" sz="3600" dirty="0"/>
              <a:t>YIELD()</a:t>
            </a:r>
            <a:endParaRPr kumimoji="1"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0108375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系统调用：</a:t>
            </a:r>
            <a:r>
              <a:rPr lang="en-US" altLang="zh-CN" dirty="0"/>
              <a:t>yield()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进程调用</a:t>
            </a:r>
            <a:r>
              <a:rPr lang="en-US" altLang="zh-CN" sz="2000" dirty="0"/>
              <a:t>yield()</a:t>
            </a:r>
            <a:r>
              <a:rPr lang="zh-CN" altLang="en-US" sz="2000" dirty="0"/>
              <a:t>，主动放弃</a:t>
            </a:r>
            <a:r>
              <a:rPr lang="en-US" altLang="zh-CN" sz="2000" dirty="0"/>
              <a:t>CPU</a:t>
            </a:r>
            <a:r>
              <a:rPr lang="zh-CN" altLang="en-US" sz="2000" dirty="0"/>
              <a:t>，进入可运行队列等待，类似</a:t>
            </a:r>
            <a:r>
              <a:rPr lang="en-US" altLang="zh-CN" sz="2000" dirty="0"/>
              <a:t>sleep</a:t>
            </a:r>
          </a:p>
          <a:p>
            <a:r>
              <a:rPr lang="en-US" altLang="zh-CN" sz="2000" dirty="0"/>
              <a:t>yield()</a:t>
            </a:r>
            <a:r>
              <a:rPr lang="zh-CN" altLang="en-US" sz="2000" dirty="0"/>
              <a:t>的具体步骤</a:t>
            </a:r>
            <a:r>
              <a:rPr lang="en-US" altLang="zh-CN" sz="2000" dirty="0"/>
              <a:t>: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CN" altLang="en-US" sz="1800" dirty="0">
                <a:solidFill>
                  <a:srgbClr val="0096FF"/>
                </a:solidFill>
              </a:rPr>
              <a:t>暂停当前运行的线程</a:t>
            </a:r>
            <a:r>
              <a:rPr lang="en-US" altLang="zh-CN" sz="1800" dirty="0"/>
              <a:t>: </a:t>
            </a:r>
            <a:r>
              <a:rPr lang="zh-CN" altLang="en-US" sz="1800" dirty="0"/>
              <a:t>保存上下文</a:t>
            </a:r>
            <a:endParaRPr lang="en-US" altLang="zh-CN" sz="1800" dirty="0"/>
          </a:p>
          <a:p>
            <a:pPr marL="800100" lvl="1" indent="-342900">
              <a:buFont typeface="+mj-lt"/>
              <a:buAutoNum type="arabicPeriod"/>
            </a:pPr>
            <a:r>
              <a:rPr lang="zh-CN" altLang="en-US" sz="1800" dirty="0">
                <a:solidFill>
                  <a:srgbClr val="0096FF"/>
                </a:solidFill>
              </a:rPr>
              <a:t>选择新的可运行线程</a:t>
            </a:r>
            <a:r>
              <a:rPr lang="en-US" altLang="zh-CN" sz="1800" dirty="0"/>
              <a:t>: </a:t>
            </a:r>
            <a:r>
              <a:rPr lang="zh-CN" altLang="en-US" sz="1800" dirty="0"/>
              <a:t>例如通过</a:t>
            </a:r>
            <a:r>
              <a:rPr lang="en-US" altLang="zh-CN" sz="1800" dirty="0"/>
              <a:t>round-robin</a:t>
            </a:r>
            <a:r>
              <a:rPr lang="zh-CN" altLang="en-US" sz="1800" dirty="0"/>
              <a:t>找到下一个</a:t>
            </a:r>
            <a:r>
              <a:rPr lang="en-US" altLang="zh-CN" sz="1800" dirty="0"/>
              <a:t>RUNNABLE</a:t>
            </a:r>
            <a:r>
              <a:rPr lang="zh-CN" altLang="en-US" sz="1800" dirty="0"/>
              <a:t>线程</a:t>
            </a:r>
            <a:endParaRPr lang="en-US" altLang="zh-CN" sz="1800" dirty="0"/>
          </a:p>
          <a:p>
            <a:pPr marL="800100" lvl="1" indent="-342900">
              <a:buFont typeface="+mj-lt"/>
              <a:buAutoNum type="arabicPeriod"/>
            </a:pPr>
            <a:r>
              <a:rPr lang="zh-CN" altLang="en-US" sz="1800" dirty="0">
                <a:solidFill>
                  <a:srgbClr val="0096FF"/>
                </a:solidFill>
              </a:rPr>
              <a:t>恢复上一步所选线程</a:t>
            </a:r>
            <a:r>
              <a:rPr lang="en-US" altLang="zh-CN" sz="1800" dirty="0"/>
              <a:t>: </a:t>
            </a:r>
            <a:r>
              <a:rPr lang="zh-CN" altLang="en-US" sz="1800" dirty="0"/>
              <a:t>重新加载该线程的状态</a:t>
            </a:r>
            <a:endParaRPr lang="en-US" altLang="zh-CN" sz="1800" dirty="0"/>
          </a:p>
          <a:p>
            <a:r>
              <a:rPr lang="zh-CN" altLang="en-US" sz="2000" dirty="0"/>
              <a:t>三个数据结构</a:t>
            </a:r>
            <a:endParaRPr lang="en-US" altLang="zh-CN" sz="2000" dirty="0"/>
          </a:p>
          <a:p>
            <a:pPr lvl="1"/>
            <a:r>
              <a:rPr lang="en-US" altLang="zh-CN" sz="1800" dirty="0">
                <a:highlight>
                  <a:srgbClr val="FFFF00"/>
                </a:highlight>
              </a:rPr>
              <a:t>threads table</a:t>
            </a:r>
            <a:r>
              <a:rPr lang="zh-CN" altLang="en-US" sz="1800" dirty="0"/>
              <a:t>：记录所有线程的表</a:t>
            </a:r>
            <a:endParaRPr lang="en-US" altLang="zh-CN" sz="1800" dirty="0"/>
          </a:p>
          <a:p>
            <a:pPr lvl="1"/>
            <a:r>
              <a:rPr lang="en-US" altLang="zh-CN" sz="1800" dirty="0" err="1">
                <a:highlight>
                  <a:srgbClr val="FFFF00"/>
                </a:highlight>
              </a:rPr>
              <a:t>t_lock</a:t>
            </a:r>
            <a:r>
              <a:rPr lang="zh-CN" altLang="en-US" sz="1800" dirty="0"/>
              <a:t>：即 </a:t>
            </a:r>
            <a:r>
              <a:rPr lang="en-US" altLang="zh-CN" sz="1800" dirty="0"/>
              <a:t>threads</a:t>
            </a:r>
            <a:r>
              <a:rPr lang="zh-CN" altLang="en-US" sz="1800" dirty="0"/>
              <a:t> </a:t>
            </a:r>
            <a:r>
              <a:rPr lang="en-US" altLang="zh-CN" sz="1800" dirty="0"/>
              <a:t>table</a:t>
            </a:r>
            <a:r>
              <a:rPr lang="zh-CN" altLang="en-US" sz="1800" dirty="0"/>
              <a:t> </a:t>
            </a:r>
            <a:r>
              <a:rPr lang="en-US" altLang="zh-CN" sz="1800" dirty="0"/>
              <a:t>lock</a:t>
            </a:r>
            <a:r>
              <a:rPr lang="zh-CN" altLang="en-US" sz="1800" dirty="0"/>
              <a:t>，用于保护 </a:t>
            </a:r>
            <a:r>
              <a:rPr lang="en-US" altLang="zh-CN" sz="1800" dirty="0"/>
              <a:t>threads</a:t>
            </a:r>
            <a:r>
              <a:rPr lang="zh-CN" altLang="en-US" sz="1800" dirty="0"/>
              <a:t> </a:t>
            </a:r>
            <a:r>
              <a:rPr lang="en-US" altLang="zh-CN" sz="1800" dirty="0"/>
              <a:t>table</a:t>
            </a:r>
          </a:p>
          <a:p>
            <a:pPr lvl="1"/>
            <a:r>
              <a:rPr lang="en-US" altLang="zh-CN" sz="1800" dirty="0">
                <a:highlight>
                  <a:srgbClr val="FFFF00"/>
                </a:highlight>
              </a:rPr>
              <a:t>CPUs table</a:t>
            </a:r>
            <a:r>
              <a:rPr lang="zh-CN" altLang="en-US" sz="1800" dirty="0"/>
              <a:t>：记录每个</a:t>
            </a:r>
            <a:r>
              <a:rPr lang="en-US" altLang="zh-CN" sz="1800" dirty="0"/>
              <a:t>CPU</a:t>
            </a:r>
            <a:r>
              <a:rPr lang="zh-CN" altLang="en-US" sz="1800" dirty="0"/>
              <a:t>当前运行线程（注意这个表没有用</a:t>
            </a:r>
            <a:r>
              <a:rPr lang="en-US" altLang="zh-CN" sz="1800" dirty="0"/>
              <a:t>lock</a:t>
            </a:r>
            <a:r>
              <a:rPr lang="zh-CN" altLang="en-US" sz="1800" dirty="0"/>
              <a:t>保护）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26536124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yield</a:t>
            </a:r>
            <a:r>
              <a:rPr lang="zh-CN" altLang="en-US" dirty="0"/>
              <a:t>实现</a:t>
            </a:r>
            <a:r>
              <a:rPr lang="en-US" altLang="zh-CN" dirty="0"/>
              <a:t>send</a:t>
            </a:r>
            <a:r>
              <a:rPr lang="zh-CN" altLang="en-US" dirty="0"/>
              <a:t>？</a:t>
            </a:r>
          </a:p>
        </p:txBody>
      </p:sp>
      <p:sp>
        <p:nvSpPr>
          <p:cNvPr id="4" name="矩形 3"/>
          <p:cNvSpPr/>
          <p:nvPr/>
        </p:nvSpPr>
        <p:spPr>
          <a:xfrm>
            <a:off x="457200" y="1201316"/>
            <a:ext cx="4258816" cy="2320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ct val="1140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ct val="1140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True:</a:t>
            </a:r>
          </a:p>
          <a:p>
            <a:pPr>
              <a:lnSpc>
                <a:spcPct val="1140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if bb.in –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</a:t>
            </a:r>
          </a:p>
          <a:p>
            <a:pPr>
              <a:lnSpc>
                <a:spcPct val="1140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[bb.in mod N]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140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bb.in &lt;- bb.in + 1</a:t>
            </a:r>
          </a:p>
          <a:p>
            <a:pPr>
              <a:lnSpc>
                <a:spcPct val="1140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ct val="1140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return</a:t>
            </a:r>
          </a:p>
        </p:txBody>
      </p:sp>
      <p:sp>
        <p:nvSpPr>
          <p:cNvPr id="5" name="矩形 4"/>
          <p:cNvSpPr/>
          <p:nvPr/>
        </p:nvSpPr>
        <p:spPr>
          <a:xfrm>
            <a:off x="4572000" y="1201316"/>
            <a:ext cx="4176464" cy="3195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bb.in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[bb.in mod N]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bb.in &lt;- bb.in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return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yield()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zh-CN" altLang="en-US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860032" y="3560802"/>
            <a:ext cx="45719" cy="7036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364088" y="352700"/>
            <a:ext cx="3711272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cs typeface="Arial" panose="020B0604020202020204" pitchFamily="34" charset="0"/>
              </a:rPr>
              <a:t>注意：这里的</a:t>
            </a:r>
            <a:r>
              <a:rPr lang="en-US" altLang="zh-CN" dirty="0">
                <a:cs typeface="Arial" panose="020B0604020202020204" pitchFamily="34" charset="0"/>
              </a:rPr>
              <a:t>send()</a:t>
            </a:r>
            <a:r>
              <a:rPr lang="zh-CN" altLang="en-US" dirty="0">
                <a:cs typeface="Arial" panose="020B0604020202020204" pitchFamily="34" charset="0"/>
              </a:rPr>
              <a:t>是正确的，但</a:t>
            </a:r>
            <a:br>
              <a:rPr lang="en-US" altLang="zh-CN" dirty="0">
                <a:cs typeface="Arial" panose="020B0604020202020204" pitchFamily="34" charset="0"/>
              </a:rPr>
            </a:br>
            <a:r>
              <a:rPr lang="zh-CN" altLang="en-US" dirty="0">
                <a:cs typeface="Arial" panose="020B0604020202020204" pitchFamily="34" charset="0"/>
              </a:rPr>
              <a:t>并非最终版本，仅用于展示</a:t>
            </a:r>
            <a:r>
              <a:rPr lang="en-US" altLang="zh-CN" dirty="0">
                <a:cs typeface="Arial" panose="020B0604020202020204" pitchFamily="34" charset="0"/>
              </a:rPr>
              <a:t>yield()</a:t>
            </a:r>
            <a:endParaRPr lang="zh-CN" altLang="en-US" dirty="0">
              <a:cs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585765F-14F4-F247-A0E8-343F188E8AE7}"/>
              </a:ext>
            </a:extLst>
          </p:cNvPr>
          <p:cNvSpPr txBox="1"/>
          <p:nvPr/>
        </p:nvSpPr>
        <p:spPr>
          <a:xfrm>
            <a:off x="498508" y="4441676"/>
            <a:ext cx="3281404" cy="787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/>
              <a:t>之前：使用</a:t>
            </a:r>
            <a:r>
              <a:rPr lang="en-US" altLang="zh-CN" sz="1600" b="1" dirty="0"/>
              <a:t>lock</a:t>
            </a:r>
            <a:r>
              <a:rPr lang="zh-CN" altLang="en-US" sz="1600" b="1" dirty="0"/>
              <a:t>来保护临界区</a:t>
            </a:r>
            <a:endParaRPr lang="en-US" altLang="zh-CN" sz="1600" b="1" dirty="0"/>
          </a:p>
          <a:p>
            <a:pPr>
              <a:lnSpc>
                <a:spcPct val="150000"/>
              </a:lnSpc>
            </a:pPr>
            <a:r>
              <a:rPr lang="zh-CN" altLang="en-US" sz="1600" b="1" dirty="0"/>
              <a:t>缺点：</a:t>
            </a:r>
            <a:r>
              <a:rPr lang="en-US" altLang="zh-CN" sz="1600" b="1" dirty="0"/>
              <a:t>CPU</a:t>
            </a:r>
            <a:r>
              <a:rPr lang="zh-CN" altLang="en-US" sz="1600" b="1" dirty="0"/>
              <a:t> </a:t>
            </a:r>
            <a:r>
              <a:rPr lang="en-US" altLang="zh-CN" sz="1600" b="1" dirty="0"/>
              <a:t>busy</a:t>
            </a:r>
            <a:r>
              <a:rPr lang="zh-CN" altLang="en-US" sz="1600" b="1" dirty="0"/>
              <a:t> </a:t>
            </a:r>
            <a:r>
              <a:rPr lang="en-US" altLang="zh-CN" sz="1600" b="1" dirty="0"/>
              <a:t>loop</a:t>
            </a:r>
            <a:r>
              <a:rPr lang="zh-CN" altLang="en-US" sz="1600" b="1" dirty="0"/>
              <a:t>，浪费资源</a:t>
            </a:r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91158FF5-ED0F-234F-94CB-1E3F5FA7D832}"/>
              </a:ext>
            </a:extLst>
          </p:cNvPr>
          <p:cNvSpPr/>
          <p:nvPr/>
        </p:nvSpPr>
        <p:spPr>
          <a:xfrm>
            <a:off x="4427984" y="2353444"/>
            <a:ext cx="288032" cy="288032"/>
          </a:xfrm>
          <a:prstGeom prst="rightArrow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8D0CB05-6CE8-7447-99C5-16912A439071}"/>
              </a:ext>
            </a:extLst>
          </p:cNvPr>
          <p:cNvSpPr txBox="1"/>
          <p:nvPr/>
        </p:nvSpPr>
        <p:spPr>
          <a:xfrm>
            <a:off x="3779912" y="3712304"/>
            <a:ext cx="46616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accent1"/>
                </a:solidFill>
              </a:rPr>
              <a:t>新加三行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23BA2D1-9050-6747-BDAE-349CFA7789ED}"/>
              </a:ext>
            </a:extLst>
          </p:cNvPr>
          <p:cNvSpPr txBox="1"/>
          <p:nvPr/>
        </p:nvSpPr>
        <p:spPr>
          <a:xfrm>
            <a:off x="4362602" y="4454726"/>
            <a:ext cx="4337264" cy="1154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/>
              <a:t>之后：若不满足条件则主动调</a:t>
            </a:r>
            <a:r>
              <a:rPr lang="en-US" altLang="zh-CN" sz="1600" b="1" dirty="0"/>
              <a:t>yield</a:t>
            </a:r>
            <a:r>
              <a:rPr lang="zh-CN" altLang="en-US" sz="1600" b="1" dirty="0"/>
              <a:t>放弃</a:t>
            </a:r>
            <a:r>
              <a:rPr lang="en-US" altLang="zh-CN" sz="1600" b="1" dirty="0"/>
              <a:t>CPU</a:t>
            </a:r>
          </a:p>
          <a:p>
            <a:pPr>
              <a:lnSpc>
                <a:spcPct val="150000"/>
              </a:lnSpc>
            </a:pPr>
            <a:r>
              <a:rPr lang="zh-CN" altLang="en-US" sz="1600" b="1" dirty="0"/>
              <a:t>缺点：线程下次运行时，可能还是不满足条件，依然浪费</a:t>
            </a:r>
            <a:r>
              <a:rPr lang="en-US" altLang="zh-CN" sz="1600" b="1" dirty="0"/>
              <a:t>CPU</a:t>
            </a:r>
            <a:r>
              <a:rPr lang="zh-CN" altLang="en-US" sz="1600" b="1" dirty="0"/>
              <a:t>资源</a:t>
            </a:r>
          </a:p>
        </p:txBody>
      </p:sp>
    </p:spTree>
    <p:extLst>
      <p:ext uri="{BB962C8B-B14F-4D97-AF65-F5344CB8AC3E}">
        <p14:creationId xmlns:p14="http://schemas.microsoft.com/office/powerpoint/2010/main" val="760397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1578"/>
            <a:ext cx="8229600" cy="900442"/>
          </a:xfrm>
        </p:spPr>
        <p:txBody>
          <a:bodyPr/>
          <a:lstStyle/>
          <a:p>
            <a:r>
              <a:rPr lang="zh-CN" altLang="en-US" dirty="0"/>
              <a:t>回顾：使用互斥锁解决临界区问题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795C87-CA7B-B44B-ADA7-043694E1F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2190147"/>
            <a:ext cx="2474242" cy="3306192"/>
          </a:xfrm>
          <a:prstGeom prst="rect">
            <a:avLst/>
          </a:prstGeom>
        </p:spPr>
      </p:pic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5DF7251B-1334-6D45-882B-D21797DC409A}"/>
              </a:ext>
            </a:extLst>
          </p:cNvPr>
          <p:cNvSpPr txBox="1">
            <a:spLocks/>
          </p:cNvSpPr>
          <p:nvPr/>
        </p:nvSpPr>
        <p:spPr>
          <a:xfrm>
            <a:off x="395536" y="1335945"/>
            <a:ext cx="8640960" cy="510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Char char="•"/>
              <a:defRPr sz="2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zh-CN" altLang="en-US" sz="2000" b="0" dirty="0"/>
              <a:t>如何确保他们</a:t>
            </a:r>
            <a:r>
              <a:rPr lang="zh-CN" altLang="en-US" sz="2000" dirty="0"/>
              <a:t>不会</a:t>
            </a:r>
            <a:r>
              <a:rPr lang="zh-CN" altLang="en-US" sz="2000" b="0" dirty="0"/>
              <a:t>将新产生的数据放入到同一个缓冲区中，造成</a:t>
            </a:r>
            <a:r>
              <a:rPr lang="zh-CN" altLang="en-US" sz="2000" dirty="0"/>
              <a:t>数据覆盖</a:t>
            </a:r>
            <a:r>
              <a:rPr lang="zh-CN" altLang="en-US" sz="2000" b="0" dirty="0"/>
              <a:t>？</a:t>
            </a:r>
            <a:endParaRPr lang="en-US" altLang="zh-CN" sz="2000" b="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D1DC17-ACE2-3542-9FC0-240163E7A566}"/>
              </a:ext>
            </a:extLst>
          </p:cNvPr>
          <p:cNvSpPr/>
          <p:nvPr/>
        </p:nvSpPr>
        <p:spPr>
          <a:xfrm>
            <a:off x="2492892" y="2704015"/>
            <a:ext cx="12961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1400" dirty="0"/>
              <a:t>拿钥匙：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lock</a:t>
            </a:r>
            <a:endParaRPr lang="en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9EFFDA-E01C-AF44-9CAC-21FC5C1A4A35}"/>
              </a:ext>
            </a:extLst>
          </p:cNvPr>
          <p:cNvSpPr/>
          <p:nvPr/>
        </p:nvSpPr>
        <p:spPr>
          <a:xfrm>
            <a:off x="2442415" y="4123687"/>
            <a:ext cx="15977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1400" dirty="0"/>
              <a:t>还钥匙：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unlock</a:t>
            </a:r>
            <a:endParaRPr lang="en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77342-B5CE-9549-B199-A9BBCA4FF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105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150297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// Suspend the running 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Choose a new 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Resume the new 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27576" y="228866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YIELD() </a:t>
            </a:r>
            <a:r>
              <a:rPr lang="zh-CN" altLang="en-US" sz="3200" dirty="0"/>
              <a:t>实现</a:t>
            </a:r>
          </a:p>
        </p:txBody>
      </p:sp>
    </p:spTree>
    <p:extLst>
      <p:ext uri="{BB962C8B-B14F-4D97-AF65-F5344CB8AC3E}">
        <p14:creationId xmlns:p14="http://schemas.microsoft.com/office/powerpoint/2010/main" val="6531159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319574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id of current 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Choose a new 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Resume the new 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5" name="右大括号 4"/>
          <p:cNvSpPr/>
          <p:nvPr/>
        </p:nvSpPr>
        <p:spPr>
          <a:xfrm>
            <a:off x="5494733" y="1345332"/>
            <a:ext cx="144016" cy="864096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854773" y="1491089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暂停运行的线程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27576" y="228866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YIELD() </a:t>
            </a:r>
            <a:r>
              <a:rPr lang="zh-CN" altLang="en-US" sz="3200" dirty="0"/>
              <a:t>实现</a:t>
            </a:r>
          </a:p>
        </p:txBody>
      </p:sp>
      <p:sp>
        <p:nvSpPr>
          <p:cNvPr id="2" name="矩形 1"/>
          <p:cNvSpPr/>
          <p:nvPr/>
        </p:nvSpPr>
        <p:spPr>
          <a:xfrm>
            <a:off x="4293315" y="4422500"/>
            <a:ext cx="4392488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600" dirty="0"/>
              <a:t>记录所有线程的表（整个系统只用这一张表）</a:t>
            </a:r>
            <a:endParaRPr lang="en-US" altLang="zh-CN" sz="16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324175" y="4463162"/>
            <a:ext cx="9701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endParaRPr lang="zh-CN" altLang="en-US" sz="1600" b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435388" y="4993026"/>
            <a:ext cx="8579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endParaRPr lang="zh-CN" altLang="en-US" sz="1600" b="1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294312" y="5002556"/>
            <a:ext cx="4392488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600" dirty="0">
                <a:cs typeface="Arial" panose="020B0604020202020204" pitchFamily="34" charset="0"/>
              </a:rPr>
              <a:t>用于保护 </a:t>
            </a:r>
            <a:r>
              <a:rPr lang="en-US" altLang="zh-CN" sz="1600" dirty="0">
                <a:cs typeface="Arial" panose="020B0604020202020204" pitchFamily="34" charset="0"/>
              </a:rPr>
              <a:t>thread table</a:t>
            </a:r>
            <a:r>
              <a:rPr lang="zh-CN" altLang="en-US" sz="1600" dirty="0">
                <a:cs typeface="Arial" panose="020B0604020202020204" pitchFamily="34" charset="0"/>
              </a:rPr>
              <a:t> 的锁</a:t>
            </a:r>
            <a:endParaRPr lang="en-US" altLang="zh-CN" sz="16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5639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319574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Choose a new 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Resume the new 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5" name="右大括号 4"/>
          <p:cNvSpPr/>
          <p:nvPr/>
        </p:nvSpPr>
        <p:spPr>
          <a:xfrm>
            <a:off x="5494733" y="1345332"/>
            <a:ext cx="144016" cy="864096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854773" y="1491089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暂停运行的线程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27576" y="228866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YIELD() </a:t>
            </a:r>
            <a:r>
              <a:rPr lang="zh-CN" altLang="en-US" sz="3200" dirty="0"/>
              <a:t>实现</a:t>
            </a:r>
          </a:p>
        </p:txBody>
      </p:sp>
      <p:sp>
        <p:nvSpPr>
          <p:cNvPr id="7" name="矩形 6"/>
          <p:cNvSpPr/>
          <p:nvPr/>
        </p:nvSpPr>
        <p:spPr>
          <a:xfrm>
            <a:off x="4294312" y="4441676"/>
            <a:ext cx="4742184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600" dirty="0">
                <a:cs typeface="Arial" panose="020B0604020202020204" pitchFamily="34" charset="0"/>
              </a:rPr>
              <a:t>表：包含所有</a:t>
            </a:r>
            <a:r>
              <a:rPr lang="en-US" altLang="zh-CN" sz="1600" dirty="0">
                <a:cs typeface="Arial" panose="020B0604020202020204" pitchFamily="34" charset="0"/>
              </a:rPr>
              <a:t>CPU</a:t>
            </a:r>
            <a:r>
              <a:rPr lang="zh-CN" altLang="en-US" sz="1600" dirty="0">
                <a:cs typeface="Arial" panose="020B0604020202020204" pitchFamily="34" charset="0"/>
              </a:rPr>
              <a:t>当前运行的</a:t>
            </a:r>
            <a:r>
              <a:rPr lang="en-US" altLang="zh-CN" sz="1600" dirty="0">
                <a:cs typeface="Arial" panose="020B0604020202020204" pitchFamily="34" charset="0"/>
              </a:rPr>
              <a:t>thread</a:t>
            </a:r>
            <a:r>
              <a:rPr lang="zh-CN" altLang="en-US" sz="1600" dirty="0">
                <a:cs typeface="Arial" panose="020B0604020202020204" pitchFamily="34" charset="0"/>
              </a:rPr>
              <a:t> </a:t>
            </a:r>
            <a:r>
              <a:rPr lang="en-US" altLang="zh-CN" sz="1600" dirty="0">
                <a:cs typeface="Arial" panose="020B0604020202020204" pitchFamily="34" charset="0"/>
              </a:rPr>
              <a:t>ID</a:t>
            </a:r>
          </a:p>
        </p:txBody>
      </p:sp>
      <p:sp>
        <p:nvSpPr>
          <p:cNvPr id="8" name="矩形 7"/>
          <p:cNvSpPr/>
          <p:nvPr/>
        </p:nvSpPr>
        <p:spPr>
          <a:xfrm>
            <a:off x="3635896" y="4441676"/>
            <a:ext cx="63350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endParaRPr lang="zh-CN" altLang="en-US" sz="1600" b="1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294312" y="4951454"/>
            <a:ext cx="35830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latin typeface="+mn-ea"/>
                <a:cs typeface="Arial" panose="020B0604020202020204" pitchFamily="34" charset="0"/>
              </a:rPr>
              <a:t>问题</a:t>
            </a:r>
            <a:r>
              <a:rPr lang="en-US" altLang="zh-CN" sz="1600" dirty="0">
                <a:latin typeface="+mn-ea"/>
                <a:cs typeface="Arial" panose="020B0604020202020204" pitchFamily="34" charset="0"/>
              </a:rPr>
              <a:t>: </a:t>
            </a:r>
            <a:r>
              <a:rPr lang="zh-CN" altLang="en-US" sz="1600" dirty="0">
                <a:latin typeface="+mn-ea"/>
                <a:cs typeface="Arial" panose="020B0604020202020204" pitchFamily="34" charset="0"/>
              </a:rPr>
              <a:t>为什么不需要用一个锁来保护？</a:t>
            </a:r>
          </a:p>
        </p:txBody>
      </p:sp>
    </p:spTree>
    <p:extLst>
      <p:ext uri="{BB962C8B-B14F-4D97-AF65-F5344CB8AC3E}">
        <p14:creationId xmlns:p14="http://schemas.microsoft.com/office/powerpoint/2010/main" val="8964337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40421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Resume new 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5" name="右大括号 4"/>
          <p:cNvSpPr/>
          <p:nvPr/>
        </p:nvSpPr>
        <p:spPr>
          <a:xfrm>
            <a:off x="5494733" y="1345332"/>
            <a:ext cx="144016" cy="864096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854773" y="1491089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暂停运行的线程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右大括号 6"/>
          <p:cNvSpPr/>
          <p:nvPr/>
        </p:nvSpPr>
        <p:spPr>
          <a:xfrm>
            <a:off x="5494733" y="2569468"/>
            <a:ext cx="144016" cy="676911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854773" y="2598307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选择新线程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27576" y="228866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YIELD() </a:t>
            </a:r>
            <a:r>
              <a:rPr lang="zh-CN" altLang="en-US" sz="3200" dirty="0"/>
              <a:t>实现</a:t>
            </a:r>
          </a:p>
        </p:txBody>
      </p:sp>
      <p:sp>
        <p:nvSpPr>
          <p:cNvPr id="9" name="矩形 8"/>
          <p:cNvSpPr/>
          <p:nvPr/>
        </p:nvSpPr>
        <p:spPr>
          <a:xfrm>
            <a:off x="3995936" y="4912247"/>
            <a:ext cx="4968552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600" dirty="0">
                <a:cs typeface="Arial" panose="020B0604020202020204" pitchFamily="34" charset="0"/>
              </a:rPr>
              <a:t>目前，线程可能的状态：</a:t>
            </a:r>
            <a:r>
              <a:rPr lang="en-US" altLang="zh-CN" sz="1600" b="1" dirty="0">
                <a:cs typeface="Arial" panose="020B0604020202020204" pitchFamily="34" charset="0"/>
              </a:rPr>
              <a:t>RUNNING</a:t>
            </a:r>
            <a:r>
              <a:rPr lang="en-US" altLang="zh-CN" sz="1600" dirty="0">
                <a:cs typeface="Arial" panose="020B0604020202020204" pitchFamily="34" charset="0"/>
              </a:rPr>
              <a:t>, </a:t>
            </a:r>
            <a:r>
              <a:rPr lang="en-US" altLang="zh-CN" sz="1600" b="1" dirty="0">
                <a:cs typeface="Arial" panose="020B0604020202020204" pitchFamily="34" charset="0"/>
              </a:rPr>
              <a:t>RUNNABLE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br>
              <a:rPr lang="en-US" altLang="zh-CN" sz="1600" dirty="0">
                <a:cs typeface="Arial" panose="020B0604020202020204" pitchFamily="34" charset="0"/>
              </a:rPr>
            </a:br>
            <a:r>
              <a:rPr lang="en-US" altLang="zh-CN" sz="1600" dirty="0">
                <a:cs typeface="Arial" panose="020B0604020202020204" pitchFamily="34" charset="0"/>
              </a:rPr>
              <a:t>(</a:t>
            </a:r>
            <a:r>
              <a:rPr lang="zh-CN" altLang="en-US" sz="1600" dirty="0">
                <a:cs typeface="Arial" panose="020B0604020202020204" pitchFamily="34" charset="0"/>
              </a:rPr>
              <a:t>后面还会有</a:t>
            </a:r>
            <a:r>
              <a:rPr lang="en-US" altLang="zh-CN" sz="1600" b="1" dirty="0">
                <a:cs typeface="Arial" panose="020B0604020202020204" pitchFamily="34" charset="0"/>
              </a:rPr>
              <a:t>WAITING</a:t>
            </a:r>
            <a:r>
              <a:rPr lang="en-US" altLang="zh-CN" sz="1600" dirty="0"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15382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460638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5" name="右大括号 4"/>
          <p:cNvSpPr/>
          <p:nvPr/>
        </p:nvSpPr>
        <p:spPr>
          <a:xfrm>
            <a:off x="5494733" y="1345332"/>
            <a:ext cx="144016" cy="864096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854773" y="1491089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暂停运行的线程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右大括号 6"/>
          <p:cNvSpPr/>
          <p:nvPr/>
        </p:nvSpPr>
        <p:spPr>
          <a:xfrm>
            <a:off x="5494733" y="2569468"/>
            <a:ext cx="144016" cy="676911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854773" y="2598307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选择新线程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9" name="右大括号 8"/>
          <p:cNvSpPr/>
          <p:nvPr/>
        </p:nvSpPr>
        <p:spPr>
          <a:xfrm>
            <a:off x="5494733" y="3649588"/>
            <a:ext cx="144016" cy="862355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854773" y="3721596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恢复新线程运行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27576" y="228866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YIELD() </a:t>
            </a:r>
            <a:r>
              <a:rPr lang="zh-CN" altLang="en-US" sz="3200" dirty="0"/>
              <a:t>实现</a:t>
            </a:r>
          </a:p>
        </p:txBody>
      </p:sp>
      <p:sp>
        <p:nvSpPr>
          <p:cNvPr id="12" name="矩形 11"/>
          <p:cNvSpPr/>
          <p:nvPr/>
        </p:nvSpPr>
        <p:spPr>
          <a:xfrm>
            <a:off x="3041576" y="4694873"/>
            <a:ext cx="5922912" cy="80021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400" b="1" dirty="0" err="1">
                <a:cs typeface="Arial" panose="020B0604020202020204" pitchFamily="34" charset="0"/>
              </a:rPr>
              <a:t>t_lock</a:t>
            </a:r>
            <a:endParaRPr lang="en-US" altLang="zh-CN" sz="1600" b="1" dirty="0"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zh-CN" altLang="en-US" sz="1600" dirty="0">
                <a:cs typeface="Arial" panose="020B0604020202020204" pitchFamily="34" charset="0"/>
              </a:rPr>
              <a:t>原子性地设置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en-US" altLang="zh-CN" sz="1600" b="1" dirty="0">
                <a:cs typeface="Arial" panose="020B0604020202020204" pitchFamily="34" charset="0"/>
              </a:rPr>
              <a:t>threads[</a:t>
            </a:r>
            <a:r>
              <a:rPr lang="zh-CN" altLang="en-US" sz="1600" b="1" dirty="0">
                <a:cs typeface="Arial" panose="020B0604020202020204" pitchFamily="34" charset="0"/>
              </a:rPr>
              <a:t> </a:t>
            </a:r>
            <a:r>
              <a:rPr lang="en-US" altLang="zh-CN" sz="1600" b="1" dirty="0">
                <a:cs typeface="Arial" panose="020B0604020202020204" pitchFamily="34" charset="0"/>
              </a:rPr>
              <a:t>].state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zh-CN" altLang="en-US" sz="1600" dirty="0">
                <a:cs typeface="Arial" panose="020B0604020202020204" pitchFamily="34" charset="0"/>
              </a:rPr>
              <a:t>和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en-US" altLang="zh-CN" sz="1600" b="1" dirty="0">
                <a:cs typeface="Arial" panose="020B0604020202020204" pitchFamily="34" charset="0"/>
              </a:rPr>
              <a:t>.</a:t>
            </a:r>
            <a:r>
              <a:rPr lang="en-US" altLang="zh-CN" sz="1600" b="1" dirty="0" err="1">
                <a:cs typeface="Arial" panose="020B0604020202020204" pitchFamily="34" charset="0"/>
              </a:rPr>
              <a:t>sp</a:t>
            </a:r>
            <a:endParaRPr lang="en-US" altLang="zh-CN" sz="1600" b="1" dirty="0"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zh-CN" altLang="en-US" sz="1600" dirty="0">
                <a:cs typeface="Arial" panose="020B0604020202020204" pitchFamily="34" charset="0"/>
              </a:rPr>
              <a:t>原子性地找到一个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en-US" altLang="zh-CN" sz="1600" b="1" dirty="0">
                <a:cs typeface="Arial" panose="020B0604020202020204" pitchFamily="34" charset="0"/>
              </a:rPr>
              <a:t>RUNNABLE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zh-CN" altLang="en-US" sz="1600" dirty="0">
                <a:cs typeface="Arial" panose="020B0604020202020204" pitchFamily="34" charset="0"/>
              </a:rPr>
              <a:t>的线程，并改为</a:t>
            </a:r>
            <a:r>
              <a:rPr lang="en-US" altLang="zh-CN" sz="1600" b="1" dirty="0">
                <a:cs typeface="Arial" panose="020B0604020202020204" pitchFamily="34" charset="0"/>
              </a:rPr>
              <a:t>RUNNING</a:t>
            </a:r>
          </a:p>
        </p:txBody>
      </p:sp>
    </p:spTree>
    <p:extLst>
      <p:ext uri="{BB962C8B-B14F-4D97-AF65-F5344CB8AC3E}">
        <p14:creationId xmlns:p14="http://schemas.microsoft.com/office/powerpoint/2010/main" val="5206680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FCF7C-8AC9-440B-1AA5-10A3081A8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3673804-3AB5-F970-CAEB-7861E6AA697B}"/>
              </a:ext>
            </a:extLst>
          </p:cNvPr>
          <p:cNvSpPr/>
          <p:nvPr/>
        </p:nvSpPr>
        <p:spPr>
          <a:xfrm>
            <a:off x="179512" y="1417364"/>
            <a:ext cx="4572000" cy="40243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CPU Core 0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72B109DB-C4F1-5956-9340-50691918F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9992" y="228866"/>
            <a:ext cx="4186808" cy="952500"/>
          </a:xfrm>
        </p:spPr>
        <p:txBody>
          <a:bodyPr>
            <a:noAutofit/>
          </a:bodyPr>
          <a:lstStyle/>
          <a:p>
            <a:r>
              <a:rPr lang="zh-CN" altLang="en-CN" sz="3200" dirty="0"/>
              <a:t>没有</a:t>
            </a:r>
            <a:r>
              <a:rPr lang="zh-CN" altLang="en-US" sz="3200" dirty="0"/>
              <a:t> </a:t>
            </a:r>
            <a:r>
              <a:rPr lang="en-US" altLang="zh-CN" sz="3200" dirty="0" err="1"/>
              <a:t>t_lock</a:t>
            </a:r>
            <a:r>
              <a:rPr lang="zh-CN" altLang="en-US" sz="3200" dirty="0"/>
              <a:t> 会咋样？</a:t>
            </a:r>
          </a:p>
        </p:txBody>
      </p:sp>
      <p:sp>
        <p:nvSpPr>
          <p:cNvPr id="3" name="矩形 3">
            <a:extLst>
              <a:ext uri="{FF2B5EF4-FFF2-40B4-BE49-F238E27FC236}">
                <a16:creationId xmlns:a16="http://schemas.microsoft.com/office/drawing/2014/main" id="{9A570F08-713E-728D-4592-184703852F3B}"/>
              </a:ext>
            </a:extLst>
          </p:cNvPr>
          <p:cNvSpPr/>
          <p:nvPr/>
        </p:nvSpPr>
        <p:spPr>
          <a:xfrm>
            <a:off x="4606733" y="1413256"/>
            <a:ext cx="4572000" cy="40243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CPU Core 1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06CD0C-5301-8501-E2DB-7D3902ADA3C1}"/>
              </a:ext>
            </a:extLst>
          </p:cNvPr>
          <p:cNvSpPr txBox="1"/>
          <p:nvPr/>
        </p:nvSpPr>
        <p:spPr>
          <a:xfrm>
            <a:off x="251520" y="551867"/>
            <a:ext cx="3044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选到同一个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thread</a:t>
            </a:r>
            <a:r>
              <a:rPr lang="zh-CN" altLang="en-US" dirty="0">
                <a:solidFill>
                  <a:srgbClr val="C00000"/>
                </a:solidFill>
              </a:rPr>
              <a:t> 去执行！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840352-78E7-7D6A-59C0-CE141C1F64B8}"/>
              </a:ext>
            </a:extLst>
          </p:cNvPr>
          <p:cNvSpPr txBox="1"/>
          <p:nvPr/>
        </p:nvSpPr>
        <p:spPr>
          <a:xfrm>
            <a:off x="251520" y="933540"/>
            <a:ext cx="4656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选到一个还没把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SP</a:t>
            </a:r>
            <a:r>
              <a:rPr lang="zh-CN" altLang="en-US" dirty="0">
                <a:solidFill>
                  <a:srgbClr val="C00000"/>
                </a:solidFill>
              </a:rPr>
              <a:t> 存好的 </a:t>
            </a:r>
            <a:r>
              <a:rPr lang="en-US" altLang="zh-CN" dirty="0">
                <a:solidFill>
                  <a:srgbClr val="C00000"/>
                </a:solidFill>
              </a:rPr>
              <a:t>thread</a:t>
            </a:r>
            <a:r>
              <a:rPr lang="zh-CN" altLang="en-US" dirty="0">
                <a:solidFill>
                  <a:srgbClr val="C00000"/>
                </a:solidFill>
              </a:rPr>
              <a:t> 去执行！</a:t>
            </a:r>
            <a:endParaRPr lang="en-C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0284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03A241-0CC5-8863-7BC0-4A8C11044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D37102-CCD5-2581-862A-1FB21433976F}"/>
              </a:ext>
            </a:extLst>
          </p:cNvPr>
          <p:cNvSpPr/>
          <p:nvPr/>
        </p:nvSpPr>
        <p:spPr>
          <a:xfrm>
            <a:off x="4810552" y="4235045"/>
            <a:ext cx="4104456" cy="928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0D6482-2A63-0E2C-3C95-149FD8E31352}"/>
              </a:ext>
            </a:extLst>
          </p:cNvPr>
          <p:cNvSpPr/>
          <p:nvPr/>
        </p:nvSpPr>
        <p:spPr>
          <a:xfrm>
            <a:off x="395536" y="4235045"/>
            <a:ext cx="4104456" cy="928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F75913-634F-90F5-E335-F8414F66D36E}"/>
              </a:ext>
            </a:extLst>
          </p:cNvPr>
          <p:cNvSpPr/>
          <p:nvPr/>
        </p:nvSpPr>
        <p:spPr>
          <a:xfrm>
            <a:off x="395536" y="2311085"/>
            <a:ext cx="4104456" cy="5464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8E4DA5-F106-7DD5-834F-6DDB583DA0BF}"/>
              </a:ext>
            </a:extLst>
          </p:cNvPr>
          <p:cNvSpPr/>
          <p:nvPr/>
        </p:nvSpPr>
        <p:spPr>
          <a:xfrm>
            <a:off x="4796985" y="3145532"/>
            <a:ext cx="4104456" cy="9361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6092DE-B0C3-9958-AFC6-D42D5EF0061A}"/>
              </a:ext>
            </a:extLst>
          </p:cNvPr>
          <p:cNvSpPr/>
          <p:nvPr/>
        </p:nvSpPr>
        <p:spPr>
          <a:xfrm>
            <a:off x="395536" y="3145532"/>
            <a:ext cx="4104456" cy="9361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F319B4D-805C-7B29-A8D8-2D5582483116}"/>
              </a:ext>
            </a:extLst>
          </p:cNvPr>
          <p:cNvSpPr/>
          <p:nvPr/>
        </p:nvSpPr>
        <p:spPr>
          <a:xfrm>
            <a:off x="179512" y="1417364"/>
            <a:ext cx="4572000" cy="40243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CPU Core 0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9BA768-331F-BDB1-3761-C11FAEA7C305}"/>
              </a:ext>
            </a:extLst>
          </p:cNvPr>
          <p:cNvSpPr/>
          <p:nvPr/>
        </p:nvSpPr>
        <p:spPr>
          <a:xfrm>
            <a:off x="4796985" y="2316427"/>
            <a:ext cx="4104456" cy="5464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7E7DB9B5-FA3D-4F7B-A020-FB6C067B3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9992" y="228866"/>
            <a:ext cx="4186808" cy="952500"/>
          </a:xfrm>
        </p:spPr>
        <p:txBody>
          <a:bodyPr>
            <a:noAutofit/>
          </a:bodyPr>
          <a:lstStyle/>
          <a:p>
            <a:r>
              <a:rPr lang="zh-CN" altLang="en-CN" sz="3200" dirty="0"/>
              <a:t>没有</a:t>
            </a:r>
            <a:r>
              <a:rPr lang="zh-CN" altLang="en-US" sz="3200" dirty="0"/>
              <a:t> </a:t>
            </a:r>
            <a:r>
              <a:rPr lang="en-US" altLang="zh-CN" sz="3200" dirty="0" err="1"/>
              <a:t>t_lock</a:t>
            </a:r>
            <a:r>
              <a:rPr lang="zh-CN" altLang="en-US" sz="3200" dirty="0"/>
              <a:t> 会咋样？</a:t>
            </a:r>
          </a:p>
        </p:txBody>
      </p:sp>
      <p:sp>
        <p:nvSpPr>
          <p:cNvPr id="3" name="矩形 3">
            <a:extLst>
              <a:ext uri="{FF2B5EF4-FFF2-40B4-BE49-F238E27FC236}">
                <a16:creationId xmlns:a16="http://schemas.microsoft.com/office/drawing/2014/main" id="{9FB26549-71D3-8829-702D-5B364CF98BC7}"/>
              </a:ext>
            </a:extLst>
          </p:cNvPr>
          <p:cNvSpPr/>
          <p:nvPr/>
        </p:nvSpPr>
        <p:spPr>
          <a:xfrm>
            <a:off x="4606733" y="1413256"/>
            <a:ext cx="4572000" cy="40243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CPU Core 1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2AEF2-D7DB-EC35-21E2-DF060E0522F3}"/>
              </a:ext>
            </a:extLst>
          </p:cNvPr>
          <p:cNvSpPr txBox="1"/>
          <p:nvPr/>
        </p:nvSpPr>
        <p:spPr>
          <a:xfrm>
            <a:off x="251520" y="551867"/>
            <a:ext cx="3044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选到同一个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thread</a:t>
            </a:r>
            <a:r>
              <a:rPr lang="zh-CN" altLang="en-US" dirty="0">
                <a:solidFill>
                  <a:srgbClr val="C00000"/>
                </a:solidFill>
              </a:rPr>
              <a:t> 去执行！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39B9B7-19AE-4F6D-B52F-1C009755CDB6}"/>
              </a:ext>
            </a:extLst>
          </p:cNvPr>
          <p:cNvSpPr txBox="1"/>
          <p:nvPr/>
        </p:nvSpPr>
        <p:spPr>
          <a:xfrm>
            <a:off x="251520" y="933540"/>
            <a:ext cx="4656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选到一个还没把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SP</a:t>
            </a:r>
            <a:r>
              <a:rPr lang="zh-CN" altLang="en-US" dirty="0">
                <a:solidFill>
                  <a:srgbClr val="C00000"/>
                </a:solidFill>
              </a:rPr>
              <a:t> 存好的 </a:t>
            </a:r>
            <a:r>
              <a:rPr lang="en-US" altLang="zh-CN" dirty="0">
                <a:solidFill>
                  <a:srgbClr val="C00000"/>
                </a:solidFill>
              </a:rPr>
              <a:t>thread</a:t>
            </a:r>
            <a:r>
              <a:rPr lang="zh-CN" altLang="en-US" dirty="0">
                <a:solidFill>
                  <a:srgbClr val="C00000"/>
                </a:solidFill>
              </a:rPr>
              <a:t> 去执行！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4B999C-45CF-72E4-1575-0A9585A747D4}"/>
              </a:ext>
            </a:extLst>
          </p:cNvPr>
          <p:cNvSpPr txBox="1"/>
          <p:nvPr/>
        </p:nvSpPr>
        <p:spPr>
          <a:xfrm>
            <a:off x="3257809" y="2497598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Lock1保护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746D4C-628A-D7E3-E397-87247ED39748}"/>
              </a:ext>
            </a:extLst>
          </p:cNvPr>
          <p:cNvSpPr txBox="1"/>
          <p:nvPr/>
        </p:nvSpPr>
        <p:spPr>
          <a:xfrm>
            <a:off x="3238108" y="423712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Lock1保护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A001C1-F604-8F02-014A-4A697F532416}"/>
              </a:ext>
            </a:extLst>
          </p:cNvPr>
          <p:cNvSpPr txBox="1"/>
          <p:nvPr/>
        </p:nvSpPr>
        <p:spPr>
          <a:xfrm>
            <a:off x="3266215" y="3168999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Lock</a:t>
            </a:r>
            <a:r>
              <a:rPr lang="en-US" altLang="zh-CN" dirty="0">
                <a:solidFill>
                  <a:srgbClr val="C00000"/>
                </a:solidFill>
              </a:rPr>
              <a:t>2</a:t>
            </a:r>
            <a:r>
              <a:rPr lang="en-CN" dirty="0">
                <a:solidFill>
                  <a:srgbClr val="C00000"/>
                </a:solidFill>
              </a:rPr>
              <a:t>保护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47DCBB-DA8C-CB91-B966-B3061A00A0B9}"/>
              </a:ext>
            </a:extLst>
          </p:cNvPr>
          <p:cNvSpPr txBox="1"/>
          <p:nvPr/>
        </p:nvSpPr>
        <p:spPr>
          <a:xfrm>
            <a:off x="3155794" y="525688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这样对吗</a:t>
            </a:r>
            <a:r>
              <a:rPr lang="zh-CN" altLang="en-US" dirty="0">
                <a:solidFill>
                  <a:srgbClr val="C00000"/>
                </a:solidFill>
              </a:rPr>
              <a:t>？</a:t>
            </a:r>
            <a:endParaRPr lang="en-C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5899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25664-2A29-64EC-A994-65BA6D57B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5B543F-2FA9-02A3-E14D-EEA687F4329B}"/>
              </a:ext>
            </a:extLst>
          </p:cNvPr>
          <p:cNvSpPr/>
          <p:nvPr/>
        </p:nvSpPr>
        <p:spPr>
          <a:xfrm>
            <a:off x="4810552" y="3062873"/>
            <a:ext cx="4104456" cy="21002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D79086-1694-F8D9-C515-9654E5C23B0E}"/>
              </a:ext>
            </a:extLst>
          </p:cNvPr>
          <p:cNvSpPr/>
          <p:nvPr/>
        </p:nvSpPr>
        <p:spPr>
          <a:xfrm>
            <a:off x="395536" y="3053443"/>
            <a:ext cx="4104456" cy="21096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0B7672-372E-1EAC-3D8F-FB3150EB535F}"/>
              </a:ext>
            </a:extLst>
          </p:cNvPr>
          <p:cNvSpPr/>
          <p:nvPr/>
        </p:nvSpPr>
        <p:spPr>
          <a:xfrm>
            <a:off x="395536" y="2311085"/>
            <a:ext cx="4104456" cy="5464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B88BECA-8BA8-6AA7-9C29-E472CE070838}"/>
              </a:ext>
            </a:extLst>
          </p:cNvPr>
          <p:cNvSpPr/>
          <p:nvPr/>
        </p:nvSpPr>
        <p:spPr>
          <a:xfrm>
            <a:off x="179512" y="1417364"/>
            <a:ext cx="4572000" cy="40243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CPU Core 0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EF7205-2F49-C787-D5F9-2D2858AF3A22}"/>
              </a:ext>
            </a:extLst>
          </p:cNvPr>
          <p:cNvSpPr/>
          <p:nvPr/>
        </p:nvSpPr>
        <p:spPr>
          <a:xfrm>
            <a:off x="4796985" y="2316427"/>
            <a:ext cx="4104456" cy="5464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25BE5165-6C7E-02B1-F32E-4B891D862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9992" y="228866"/>
            <a:ext cx="4186808" cy="952500"/>
          </a:xfrm>
        </p:spPr>
        <p:txBody>
          <a:bodyPr>
            <a:noAutofit/>
          </a:bodyPr>
          <a:lstStyle/>
          <a:p>
            <a:r>
              <a:rPr lang="zh-CN" altLang="en-CN" sz="3200" dirty="0"/>
              <a:t>没有</a:t>
            </a:r>
            <a:r>
              <a:rPr lang="zh-CN" altLang="en-US" sz="3200" dirty="0"/>
              <a:t> </a:t>
            </a:r>
            <a:r>
              <a:rPr lang="en-US" altLang="zh-CN" sz="3200" dirty="0" err="1"/>
              <a:t>t_lock</a:t>
            </a:r>
            <a:r>
              <a:rPr lang="zh-CN" altLang="en-US" sz="3200" dirty="0"/>
              <a:t> 会咋样？</a:t>
            </a:r>
          </a:p>
        </p:txBody>
      </p:sp>
      <p:sp>
        <p:nvSpPr>
          <p:cNvPr id="3" name="矩形 3">
            <a:extLst>
              <a:ext uri="{FF2B5EF4-FFF2-40B4-BE49-F238E27FC236}">
                <a16:creationId xmlns:a16="http://schemas.microsoft.com/office/drawing/2014/main" id="{4BB47460-9E25-7567-05CD-0025CAC31098}"/>
              </a:ext>
            </a:extLst>
          </p:cNvPr>
          <p:cNvSpPr/>
          <p:nvPr/>
        </p:nvSpPr>
        <p:spPr>
          <a:xfrm>
            <a:off x="4606733" y="1413256"/>
            <a:ext cx="4572000" cy="40243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CPU Core 1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61204-4140-8338-836D-FF48334F0CE3}"/>
              </a:ext>
            </a:extLst>
          </p:cNvPr>
          <p:cNvSpPr txBox="1"/>
          <p:nvPr/>
        </p:nvSpPr>
        <p:spPr>
          <a:xfrm>
            <a:off x="251520" y="551867"/>
            <a:ext cx="3044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选到同一个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thread</a:t>
            </a:r>
            <a:r>
              <a:rPr lang="zh-CN" altLang="en-US" dirty="0">
                <a:solidFill>
                  <a:srgbClr val="C00000"/>
                </a:solidFill>
              </a:rPr>
              <a:t> 去执行！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166CD4-DFF1-2962-B97C-395846FF646A}"/>
              </a:ext>
            </a:extLst>
          </p:cNvPr>
          <p:cNvSpPr txBox="1"/>
          <p:nvPr/>
        </p:nvSpPr>
        <p:spPr>
          <a:xfrm>
            <a:off x="251520" y="933540"/>
            <a:ext cx="4656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选到一个还没把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SP</a:t>
            </a:r>
            <a:r>
              <a:rPr lang="zh-CN" altLang="en-US" dirty="0">
                <a:solidFill>
                  <a:srgbClr val="C00000"/>
                </a:solidFill>
              </a:rPr>
              <a:t> 存好的 </a:t>
            </a:r>
            <a:r>
              <a:rPr lang="en-US" altLang="zh-CN" dirty="0">
                <a:solidFill>
                  <a:srgbClr val="C00000"/>
                </a:solidFill>
              </a:rPr>
              <a:t>thread</a:t>
            </a:r>
            <a:r>
              <a:rPr lang="zh-CN" altLang="en-US" dirty="0">
                <a:solidFill>
                  <a:srgbClr val="C00000"/>
                </a:solidFill>
              </a:rPr>
              <a:t> 去执行！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9B0913-855B-FDA0-B4CE-BABCAF59E628}"/>
              </a:ext>
            </a:extLst>
          </p:cNvPr>
          <p:cNvSpPr txBox="1"/>
          <p:nvPr/>
        </p:nvSpPr>
        <p:spPr>
          <a:xfrm>
            <a:off x="3257809" y="2497598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Lock1保护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745BF0-2E6A-64C5-8E59-2A7C3EC4CC89}"/>
              </a:ext>
            </a:extLst>
          </p:cNvPr>
          <p:cNvSpPr txBox="1"/>
          <p:nvPr/>
        </p:nvSpPr>
        <p:spPr>
          <a:xfrm>
            <a:off x="3267628" y="3062873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Lock1保护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104C6C-ECCB-DBF2-C95F-79CBD532E770}"/>
              </a:ext>
            </a:extLst>
          </p:cNvPr>
          <p:cNvSpPr txBox="1"/>
          <p:nvPr/>
        </p:nvSpPr>
        <p:spPr>
          <a:xfrm>
            <a:off x="3155794" y="525688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这样对吗</a:t>
            </a:r>
            <a:r>
              <a:rPr lang="zh-CN" altLang="en-US" dirty="0">
                <a:solidFill>
                  <a:srgbClr val="C00000"/>
                </a:solidFill>
              </a:rPr>
              <a:t>？</a:t>
            </a:r>
            <a:endParaRPr lang="en-C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9077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00353-E403-3E56-023D-E9D84A3DC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4586E9-06C2-DD2C-812E-6E14CEDAFB1C}"/>
              </a:ext>
            </a:extLst>
          </p:cNvPr>
          <p:cNvSpPr/>
          <p:nvPr/>
        </p:nvSpPr>
        <p:spPr>
          <a:xfrm>
            <a:off x="4810552" y="3062873"/>
            <a:ext cx="4104456" cy="21002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272885-38B1-5F1C-7FFB-35F15587D961}"/>
              </a:ext>
            </a:extLst>
          </p:cNvPr>
          <p:cNvSpPr/>
          <p:nvPr/>
        </p:nvSpPr>
        <p:spPr>
          <a:xfrm>
            <a:off x="395536" y="3053443"/>
            <a:ext cx="4104456" cy="21096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C58FD4-5932-2E92-DCF3-B44F95AA44A8}"/>
              </a:ext>
            </a:extLst>
          </p:cNvPr>
          <p:cNvSpPr/>
          <p:nvPr/>
        </p:nvSpPr>
        <p:spPr>
          <a:xfrm>
            <a:off x="395536" y="2311085"/>
            <a:ext cx="4104456" cy="5464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CB289D-3354-882E-C21C-D95C1DE287E4}"/>
              </a:ext>
            </a:extLst>
          </p:cNvPr>
          <p:cNvSpPr/>
          <p:nvPr/>
        </p:nvSpPr>
        <p:spPr>
          <a:xfrm>
            <a:off x="179512" y="1417364"/>
            <a:ext cx="4572000" cy="40243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CPU Core 0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4FAD4D-0FCE-23F0-5926-B203CBF2B040}"/>
              </a:ext>
            </a:extLst>
          </p:cNvPr>
          <p:cNvSpPr/>
          <p:nvPr/>
        </p:nvSpPr>
        <p:spPr>
          <a:xfrm>
            <a:off x="4796985" y="2316427"/>
            <a:ext cx="4104456" cy="5464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0A528061-FB74-AF2A-2274-4F44B6063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9992" y="228866"/>
            <a:ext cx="4186808" cy="952500"/>
          </a:xfrm>
        </p:spPr>
        <p:txBody>
          <a:bodyPr>
            <a:noAutofit/>
          </a:bodyPr>
          <a:lstStyle/>
          <a:p>
            <a:r>
              <a:rPr lang="zh-CN" altLang="en-CN" sz="3200" dirty="0"/>
              <a:t>没有</a:t>
            </a:r>
            <a:r>
              <a:rPr lang="zh-CN" altLang="en-US" sz="3200" dirty="0"/>
              <a:t> </a:t>
            </a:r>
            <a:r>
              <a:rPr lang="en-US" altLang="zh-CN" sz="3200" dirty="0" err="1"/>
              <a:t>t_lock</a:t>
            </a:r>
            <a:r>
              <a:rPr lang="zh-CN" altLang="en-US" sz="3200" dirty="0"/>
              <a:t> 会咋样？</a:t>
            </a:r>
          </a:p>
        </p:txBody>
      </p:sp>
      <p:sp>
        <p:nvSpPr>
          <p:cNvPr id="3" name="矩形 3">
            <a:extLst>
              <a:ext uri="{FF2B5EF4-FFF2-40B4-BE49-F238E27FC236}">
                <a16:creationId xmlns:a16="http://schemas.microsoft.com/office/drawing/2014/main" id="{9D09BB16-7D7E-CAA6-AF88-CB19C9FDC63A}"/>
              </a:ext>
            </a:extLst>
          </p:cNvPr>
          <p:cNvSpPr/>
          <p:nvPr/>
        </p:nvSpPr>
        <p:spPr>
          <a:xfrm>
            <a:off x="4606733" y="1413256"/>
            <a:ext cx="4572000" cy="40243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CPU Core 1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E5E863-573E-3A60-9E3E-FC579209ACB7}"/>
              </a:ext>
            </a:extLst>
          </p:cNvPr>
          <p:cNvSpPr txBox="1"/>
          <p:nvPr/>
        </p:nvSpPr>
        <p:spPr>
          <a:xfrm>
            <a:off x="251520" y="551867"/>
            <a:ext cx="3044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选到同一个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thread</a:t>
            </a:r>
            <a:r>
              <a:rPr lang="zh-CN" altLang="en-US" dirty="0">
                <a:solidFill>
                  <a:srgbClr val="C00000"/>
                </a:solidFill>
              </a:rPr>
              <a:t> 去执行！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E8F470-DF6A-E902-08B8-CE5F456B7F7F}"/>
              </a:ext>
            </a:extLst>
          </p:cNvPr>
          <p:cNvSpPr txBox="1"/>
          <p:nvPr/>
        </p:nvSpPr>
        <p:spPr>
          <a:xfrm>
            <a:off x="251520" y="933540"/>
            <a:ext cx="4656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选到一个还没把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SP</a:t>
            </a:r>
            <a:r>
              <a:rPr lang="zh-CN" altLang="en-US" dirty="0">
                <a:solidFill>
                  <a:srgbClr val="C00000"/>
                </a:solidFill>
              </a:rPr>
              <a:t> 存好的 </a:t>
            </a:r>
            <a:r>
              <a:rPr lang="en-US" altLang="zh-CN" dirty="0">
                <a:solidFill>
                  <a:srgbClr val="C00000"/>
                </a:solidFill>
              </a:rPr>
              <a:t>thread</a:t>
            </a:r>
            <a:r>
              <a:rPr lang="zh-CN" altLang="en-US" dirty="0">
                <a:solidFill>
                  <a:srgbClr val="C00000"/>
                </a:solidFill>
              </a:rPr>
              <a:t> 去执行！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019262-9CEF-B9C5-0C7F-C119C5CCE4F8}"/>
              </a:ext>
            </a:extLst>
          </p:cNvPr>
          <p:cNvSpPr txBox="1"/>
          <p:nvPr/>
        </p:nvSpPr>
        <p:spPr>
          <a:xfrm>
            <a:off x="3257809" y="2497598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Lock1保护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66C88B-2FF3-7A81-FFC7-63136F0C45D3}"/>
              </a:ext>
            </a:extLst>
          </p:cNvPr>
          <p:cNvSpPr txBox="1"/>
          <p:nvPr/>
        </p:nvSpPr>
        <p:spPr>
          <a:xfrm>
            <a:off x="3155794" y="525688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这样对吗</a:t>
            </a:r>
            <a:r>
              <a:rPr lang="zh-CN" altLang="en-US" dirty="0">
                <a:solidFill>
                  <a:srgbClr val="C00000"/>
                </a:solidFill>
              </a:rPr>
              <a:t>？</a:t>
            </a:r>
            <a:endParaRPr lang="en-C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2427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7C3CFBB2-29A4-9845-909C-D2C6211C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b="1" dirty="0"/>
              <a:t>条件变量的实现</a:t>
            </a:r>
            <a:r>
              <a:rPr kumimoji="1" lang="zh-CN" altLang="en-US" dirty="0"/>
              <a:t>：</a:t>
            </a:r>
            <a:r>
              <a:rPr kumimoji="1" lang="en-US" altLang="zh-CN" dirty="0"/>
              <a:t>wait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Signal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891910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回顾：解决</a:t>
            </a:r>
            <a:r>
              <a:rPr lang="zh-CN" altLang="en-CN" dirty="0"/>
              <a:t>临界区</a:t>
            </a:r>
            <a:r>
              <a:rPr lang="zh-CN" altLang="en-US" dirty="0"/>
              <a:t>问题的三个要求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795C87-CA7B-B44B-ADA7-043694E1F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500" y="1170628"/>
            <a:ext cx="2908300" cy="3886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A2B2FED-F414-394D-85A0-392DF49CDCB4}"/>
              </a:ext>
            </a:extLst>
          </p:cNvPr>
          <p:cNvSpPr/>
          <p:nvPr/>
        </p:nvSpPr>
        <p:spPr>
          <a:xfrm>
            <a:off x="249560" y="1129307"/>
            <a:ext cx="4898503" cy="44807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CN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微软雅黑" panose="020B0503020204020204" pitchFamily="34" charset="-122"/>
              </a:rPr>
              <a:t>互斥访问</a:t>
            </a:r>
            <a:r>
              <a:rPr lang="en-CN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：在同一时刻，</a:t>
            </a:r>
            <a:r>
              <a:rPr lang="en-CN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有且仅有一个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线程</a:t>
            </a:r>
            <a:r>
              <a:rPr lang="en-CN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可以进入临界区</a:t>
            </a:r>
            <a:endParaRPr lang="en-CN" dirty="0">
              <a:solidFill>
                <a:srgbClr val="FF0000"/>
              </a:solidFill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CN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微软雅黑" panose="020B0503020204020204" pitchFamily="34" charset="-122"/>
              </a:rPr>
              <a:t>有限等待</a:t>
            </a:r>
            <a:r>
              <a:rPr lang="en-CN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：当一个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线程</a:t>
            </a:r>
            <a:r>
              <a:rPr lang="en-CN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申请进入临界区之后</a:t>
            </a:r>
            <a:r>
              <a:rPr lang="en-CN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，必须在</a:t>
            </a:r>
            <a:r>
              <a:rPr lang="en-CN" b="1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有限的时间</a:t>
            </a:r>
            <a:r>
              <a:rPr lang="en-CN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内获得许可进入临界区而不能无限等待</a:t>
            </a:r>
            <a:endParaRPr lang="en-CN" dirty="0">
              <a:solidFill>
                <a:srgbClr val="FF0000"/>
              </a:solidFill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CN" b="1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ea typeface="微软雅黑" panose="020B0503020204020204" pitchFamily="34" charset="-122"/>
              </a:rPr>
              <a:t>空闲让进</a:t>
            </a:r>
            <a:r>
              <a:rPr lang="en-CN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：当没有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线程</a:t>
            </a:r>
            <a:r>
              <a:rPr lang="en-CN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在临界区中时，必须在申请进入临界区的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线程</a:t>
            </a:r>
            <a:r>
              <a:rPr lang="en-CN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中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选择一个进入临界区，保证执行临界区的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进展</a:t>
            </a:r>
            <a:endParaRPr lang="en-CN" dirty="0">
              <a:solidFill>
                <a:srgbClr val="FF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95266-172F-D149-8B81-DB79E3EAF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5504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使用 </a:t>
            </a:r>
            <a:r>
              <a:rPr lang="en-US" altLang="zh-CN" dirty="0"/>
              <a:t>WAIT/SIGNAL</a:t>
            </a:r>
            <a:r>
              <a:rPr lang="zh-CN" altLang="en-US" dirty="0"/>
              <a:t> 实现</a:t>
            </a:r>
            <a:r>
              <a:rPr lang="en-US" altLang="zh-CN" dirty="0"/>
              <a:t>send</a:t>
            </a:r>
            <a:r>
              <a:rPr lang="zh-CN" altLang="en-US" dirty="0"/>
              <a:t>：直观但错误</a:t>
            </a:r>
          </a:p>
        </p:txBody>
      </p:sp>
      <p:sp>
        <p:nvSpPr>
          <p:cNvPr id="4" name="矩形 3"/>
          <p:cNvSpPr/>
          <p:nvPr/>
        </p:nvSpPr>
        <p:spPr>
          <a:xfrm>
            <a:off x="323528" y="1417340"/>
            <a:ext cx="4572000" cy="319574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bb.in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[bb.in mod N]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bb.in &lt;- bb.in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return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2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yield()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zh-CN" altLang="en-US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7538" y="1417340"/>
            <a:ext cx="4572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bb.in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[bb.in mod N]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bb.in &lt;- bb.in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return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zh-CN" altLang="en-US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164288" y="4215142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solidFill>
                  <a:schemeClr val="accent3"/>
                </a:solidFill>
              </a:rPr>
              <a:t>wait()</a:t>
            </a:r>
            <a:r>
              <a:rPr kumimoji="1" lang="zh-CN" altLang="en-US" sz="1600" dirty="0">
                <a:solidFill>
                  <a:schemeClr val="accent3"/>
                </a:solidFill>
              </a:rPr>
              <a:t> 会调用 </a:t>
            </a:r>
            <a:r>
              <a:rPr kumimoji="1" lang="en-US" altLang="zh-CN" sz="1600" dirty="0">
                <a:solidFill>
                  <a:schemeClr val="accent3"/>
                </a:solidFill>
              </a:rPr>
              <a:t>yield()</a:t>
            </a:r>
            <a:endParaRPr kumimoji="1" lang="zh-CN" altLang="en-US" sz="1600" dirty="0">
              <a:solidFill>
                <a:schemeClr val="accent3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00274" y="3433564"/>
            <a:ext cx="45719" cy="2328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900274" y="4284796"/>
            <a:ext cx="45719" cy="2328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FF11A10-1B62-864D-AAC9-F8386B029B97}"/>
              </a:ext>
            </a:extLst>
          </p:cNvPr>
          <p:cNvSpPr txBox="1"/>
          <p:nvPr/>
        </p:nvSpPr>
        <p:spPr>
          <a:xfrm>
            <a:off x="1187624" y="5144313"/>
            <a:ext cx="8280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再次注意：这里的</a:t>
            </a:r>
            <a:r>
              <a:rPr lang="en-US" altLang="zh-CN" dirty="0"/>
              <a:t>wait</a:t>
            </a:r>
            <a:r>
              <a:rPr lang="zh-CN" altLang="en-US" dirty="0"/>
              <a:t>接口是错的，没有把</a:t>
            </a:r>
            <a:r>
              <a:rPr lang="en-US" altLang="zh-CN" dirty="0" err="1"/>
              <a:t>bb.lock</a:t>
            </a:r>
            <a:r>
              <a:rPr lang="zh-CN" altLang="en-US" dirty="0"/>
              <a:t>放进去，先看看会怎么错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D6DA152-4237-9E48-A269-69CF6EF46FF0}"/>
              </a:ext>
            </a:extLst>
          </p:cNvPr>
          <p:cNvSpPr txBox="1"/>
          <p:nvPr/>
        </p:nvSpPr>
        <p:spPr>
          <a:xfrm>
            <a:off x="380508" y="4537466"/>
            <a:ext cx="4823010" cy="458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/>
              <a:t>使用</a:t>
            </a:r>
            <a:r>
              <a:rPr lang="en-US" altLang="zh-CN" b="1" dirty="0"/>
              <a:t>yield</a:t>
            </a:r>
            <a:r>
              <a:rPr lang="zh-CN" altLang="en-US" b="1" dirty="0"/>
              <a:t>的</a:t>
            </a:r>
            <a:r>
              <a:rPr lang="en-US" altLang="zh-CN" b="1" dirty="0"/>
              <a:t>send</a:t>
            </a:r>
            <a:r>
              <a:rPr lang="zh-CN" altLang="en-US" b="1" dirty="0"/>
              <a:t>版本（依然浪费</a:t>
            </a:r>
            <a:r>
              <a:rPr lang="en-US" altLang="zh-CN" b="1" dirty="0"/>
              <a:t>CPU</a:t>
            </a:r>
            <a:r>
              <a:rPr lang="zh-CN" altLang="en-US" b="1" dirty="0"/>
              <a:t>）</a:t>
            </a:r>
            <a:endParaRPr lang="en-US" altLang="zh-CN" sz="1800" b="1" dirty="0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9F0CC0D4-BC1F-8F48-B55D-115F0E745D13}"/>
              </a:ext>
            </a:extLst>
          </p:cNvPr>
          <p:cNvSpPr/>
          <p:nvPr/>
        </p:nvSpPr>
        <p:spPr>
          <a:xfrm>
            <a:off x="4427984" y="2353444"/>
            <a:ext cx="288032" cy="288032"/>
          </a:xfrm>
          <a:prstGeom prst="rightArrow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12355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7F648-2631-E66A-CD5B-9391CF12C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04334-3ED9-7AD0-F9A4-21E2C2FC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使用 </a:t>
            </a:r>
            <a:r>
              <a:rPr lang="en-US" altLang="zh-CN" dirty="0"/>
              <a:t>WAIT/SIGNAL</a:t>
            </a:r>
            <a:r>
              <a:rPr lang="zh-CN" altLang="en-US" dirty="0"/>
              <a:t> 实现</a:t>
            </a:r>
            <a:r>
              <a:rPr lang="en-US" altLang="zh-CN" dirty="0"/>
              <a:t>send</a:t>
            </a:r>
            <a:r>
              <a:rPr lang="zh-CN" altLang="en-US" dirty="0"/>
              <a:t>：直观但错误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4E20654-7158-F9AF-9A7F-3DFE87692952}"/>
              </a:ext>
            </a:extLst>
          </p:cNvPr>
          <p:cNvSpPr/>
          <p:nvPr/>
        </p:nvSpPr>
        <p:spPr>
          <a:xfrm>
            <a:off x="34898" y="1356141"/>
            <a:ext cx="4572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bb.in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[bb.in mod N]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bb.in &lt;- bb.in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return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zh-CN" altLang="en-US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5725399-36E7-8F12-FADC-D4A436EC0A81}"/>
              </a:ext>
            </a:extLst>
          </p:cNvPr>
          <p:cNvSpPr txBox="1"/>
          <p:nvPr/>
        </p:nvSpPr>
        <p:spPr>
          <a:xfrm>
            <a:off x="2844254" y="4185165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solidFill>
                  <a:schemeClr val="accent3"/>
                </a:solidFill>
              </a:rPr>
              <a:t>wait()</a:t>
            </a:r>
            <a:r>
              <a:rPr kumimoji="1" lang="zh-CN" altLang="en-US" sz="1600" dirty="0">
                <a:solidFill>
                  <a:schemeClr val="accent3"/>
                </a:solidFill>
              </a:rPr>
              <a:t> 会调用 </a:t>
            </a:r>
            <a:r>
              <a:rPr kumimoji="1" lang="en-US" altLang="zh-CN" sz="1600" dirty="0">
                <a:solidFill>
                  <a:schemeClr val="accent3"/>
                </a:solidFill>
              </a:rPr>
              <a:t>yield()</a:t>
            </a:r>
            <a:endParaRPr kumimoji="1" lang="zh-CN" altLang="en-US" sz="1600" dirty="0">
              <a:solidFill>
                <a:schemeClr val="accent3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5E273EB-FFE9-B940-E8A0-9FBC57B6A3CB}"/>
              </a:ext>
            </a:extLst>
          </p:cNvPr>
          <p:cNvSpPr txBox="1"/>
          <p:nvPr/>
        </p:nvSpPr>
        <p:spPr>
          <a:xfrm>
            <a:off x="1187624" y="5144313"/>
            <a:ext cx="8280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再次注意：这里的</a:t>
            </a:r>
            <a:r>
              <a:rPr lang="en-US" altLang="zh-CN" dirty="0"/>
              <a:t>wait</a:t>
            </a:r>
            <a:r>
              <a:rPr lang="zh-CN" altLang="en-US" dirty="0"/>
              <a:t>接口是错的，没有把</a:t>
            </a:r>
            <a:r>
              <a:rPr lang="en-US" altLang="zh-CN" dirty="0" err="1"/>
              <a:t>bb.lock</a:t>
            </a:r>
            <a:r>
              <a:rPr lang="zh-CN" altLang="en-US" dirty="0"/>
              <a:t>放进去，先看看会怎么错</a:t>
            </a:r>
          </a:p>
        </p:txBody>
      </p:sp>
      <p:sp>
        <p:nvSpPr>
          <p:cNvPr id="8" name="矩形 4">
            <a:extLst>
              <a:ext uri="{FF2B5EF4-FFF2-40B4-BE49-F238E27FC236}">
                <a16:creationId xmlns:a16="http://schemas.microsoft.com/office/drawing/2014/main" id="{C0ACDE81-9682-D8FA-604F-6FAA0DE31E0B}"/>
              </a:ext>
            </a:extLst>
          </p:cNvPr>
          <p:cNvSpPr/>
          <p:nvPr/>
        </p:nvSpPr>
        <p:spPr>
          <a:xfrm>
            <a:off x="4540199" y="1286532"/>
            <a:ext cx="4572000" cy="374224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bb.in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 break;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mod N] &lt;- msg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return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右箭头 11">
            <a:extLst>
              <a:ext uri="{FF2B5EF4-FFF2-40B4-BE49-F238E27FC236}">
                <a16:creationId xmlns:a16="http://schemas.microsoft.com/office/drawing/2014/main" id="{51D34680-3948-9D2D-FDD6-BA62BA916EF4}"/>
              </a:ext>
            </a:extLst>
          </p:cNvPr>
          <p:cNvSpPr/>
          <p:nvPr/>
        </p:nvSpPr>
        <p:spPr>
          <a:xfrm>
            <a:off x="4211960" y="2869622"/>
            <a:ext cx="288032" cy="288032"/>
          </a:xfrm>
          <a:prstGeom prst="rightArrow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C6F023-1602-4D87-B502-FF90A4A6258E}"/>
              </a:ext>
            </a:extLst>
          </p:cNvPr>
          <p:cNvSpPr txBox="1"/>
          <p:nvPr/>
        </p:nvSpPr>
        <p:spPr>
          <a:xfrm>
            <a:off x="3945994" y="212161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C00000"/>
                </a:solidFill>
              </a:rPr>
              <a:t>改写一下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 err="1">
                <a:solidFill>
                  <a:srgbClr val="C00000"/>
                </a:solidFill>
              </a:rPr>
              <a:t>更清楚</a:t>
            </a:r>
            <a:endParaRPr lang="en-C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003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BE416-4819-DF2C-CB22-1724DC703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90B3D-498E-1F9E-5970-A1C36D3B6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使用 </a:t>
            </a:r>
            <a:r>
              <a:rPr lang="en-US" altLang="zh-CN" dirty="0"/>
              <a:t>WAIT/SIGNAL</a:t>
            </a:r>
            <a:r>
              <a:rPr lang="zh-CN" altLang="en-US" dirty="0"/>
              <a:t> 实现</a:t>
            </a:r>
            <a:r>
              <a:rPr lang="en-US" altLang="zh-CN" dirty="0"/>
              <a:t>send</a:t>
            </a:r>
            <a:r>
              <a:rPr lang="zh-CN" altLang="en-US" dirty="0"/>
              <a:t>：直观但错误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D662D1F-EC1E-2035-37AC-ACA655F4EDB5}"/>
              </a:ext>
            </a:extLst>
          </p:cNvPr>
          <p:cNvSpPr txBox="1"/>
          <p:nvPr/>
        </p:nvSpPr>
        <p:spPr>
          <a:xfrm>
            <a:off x="2627784" y="2713484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solidFill>
                  <a:schemeClr val="accent3"/>
                </a:solidFill>
              </a:rPr>
              <a:t>wait()</a:t>
            </a:r>
            <a:r>
              <a:rPr kumimoji="1" lang="zh-CN" altLang="en-US" sz="1600" dirty="0">
                <a:solidFill>
                  <a:schemeClr val="accent3"/>
                </a:solidFill>
              </a:rPr>
              <a:t> 会调用 </a:t>
            </a:r>
            <a:r>
              <a:rPr kumimoji="1" lang="en-US" altLang="zh-CN" sz="1600" dirty="0">
                <a:solidFill>
                  <a:schemeClr val="accent3"/>
                </a:solidFill>
              </a:rPr>
              <a:t>yield()</a:t>
            </a:r>
            <a:endParaRPr kumimoji="1" lang="zh-CN" altLang="en-US" sz="1600" dirty="0">
              <a:solidFill>
                <a:schemeClr val="accent3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44B51F-9E07-F559-6C50-10F2A8FE949B}"/>
              </a:ext>
            </a:extLst>
          </p:cNvPr>
          <p:cNvSpPr txBox="1"/>
          <p:nvPr/>
        </p:nvSpPr>
        <p:spPr>
          <a:xfrm>
            <a:off x="1187624" y="5144313"/>
            <a:ext cx="8280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再次注意：这里的</a:t>
            </a:r>
            <a:r>
              <a:rPr lang="en-US" altLang="zh-CN" dirty="0"/>
              <a:t>wait</a:t>
            </a:r>
            <a:r>
              <a:rPr lang="zh-CN" altLang="en-US" dirty="0"/>
              <a:t>接口是错的，没有把</a:t>
            </a:r>
            <a:r>
              <a:rPr lang="en-US" altLang="zh-CN" dirty="0" err="1"/>
              <a:t>bb.lock</a:t>
            </a:r>
            <a:r>
              <a:rPr lang="zh-CN" altLang="en-US" dirty="0"/>
              <a:t>放进去，先看看会怎么错</a:t>
            </a:r>
          </a:p>
        </p:txBody>
      </p:sp>
      <p:sp>
        <p:nvSpPr>
          <p:cNvPr id="8" name="矩形 4">
            <a:extLst>
              <a:ext uri="{FF2B5EF4-FFF2-40B4-BE49-F238E27FC236}">
                <a16:creationId xmlns:a16="http://schemas.microsoft.com/office/drawing/2014/main" id="{872586BA-1571-FC36-3B55-BF55CDE31FA7}"/>
              </a:ext>
            </a:extLst>
          </p:cNvPr>
          <p:cNvSpPr/>
          <p:nvPr/>
        </p:nvSpPr>
        <p:spPr>
          <a:xfrm>
            <a:off x="0" y="1299259"/>
            <a:ext cx="4572000" cy="374224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 break;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mod N] &lt;- msg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return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矩形 4">
            <a:extLst>
              <a:ext uri="{FF2B5EF4-FFF2-40B4-BE49-F238E27FC236}">
                <a16:creationId xmlns:a16="http://schemas.microsoft.com/office/drawing/2014/main" id="{EA16EF8E-46E2-FE45-9E3D-568DAD01FAA4}"/>
              </a:ext>
            </a:extLst>
          </p:cNvPr>
          <p:cNvSpPr/>
          <p:nvPr/>
        </p:nvSpPr>
        <p:spPr>
          <a:xfrm>
            <a:off x="4211960" y="1299259"/>
            <a:ext cx="4572000" cy="374224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receive(bb, msg):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&gt;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: break;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msg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mod N]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return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0FC56F-585B-BEB7-70F0-78455BE3A685}"/>
              </a:ext>
            </a:extLst>
          </p:cNvPr>
          <p:cNvSpPr txBox="1"/>
          <p:nvPr/>
        </p:nvSpPr>
        <p:spPr>
          <a:xfrm>
            <a:off x="2987824" y="468131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C00000"/>
                </a:solidFill>
              </a:rPr>
              <a:t>会有什么问题</a:t>
            </a:r>
            <a:r>
              <a:rPr lang="zh-CN" altLang="en-US" dirty="0">
                <a:solidFill>
                  <a:srgbClr val="C00000"/>
                </a:solidFill>
              </a:rPr>
              <a:t>？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C88010D4-245C-34D1-DDCE-FD727BA26DDE}"/>
              </a:ext>
            </a:extLst>
          </p:cNvPr>
          <p:cNvSpPr/>
          <p:nvPr/>
        </p:nvSpPr>
        <p:spPr>
          <a:xfrm>
            <a:off x="205172" y="2688223"/>
            <a:ext cx="504056" cy="169277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A7ED9675-D7A0-ABB2-750B-16B4A1FED572}"/>
              </a:ext>
            </a:extLst>
          </p:cNvPr>
          <p:cNvSpPr/>
          <p:nvPr/>
        </p:nvSpPr>
        <p:spPr>
          <a:xfrm>
            <a:off x="4176103" y="4207605"/>
            <a:ext cx="504056" cy="169277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10C23C-4F8E-C807-6ECE-A1A64CD288F2}"/>
              </a:ext>
            </a:extLst>
          </p:cNvPr>
          <p:cNvSpPr txBox="1"/>
          <p:nvPr/>
        </p:nvSpPr>
        <p:spPr>
          <a:xfrm>
            <a:off x="-78542" y="2333606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b="1" dirty="0">
                <a:solidFill>
                  <a:srgbClr val="C00000"/>
                </a:solidFill>
              </a:rPr>
              <a:t>Core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1</a:t>
            </a:r>
            <a:endParaRPr lang="en-CN" b="1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00E66A-4018-BD78-D13A-4F4DC49EDE5C}"/>
              </a:ext>
            </a:extLst>
          </p:cNvPr>
          <p:cNvSpPr txBox="1"/>
          <p:nvPr/>
        </p:nvSpPr>
        <p:spPr>
          <a:xfrm>
            <a:off x="3741197" y="391826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b="1" dirty="0">
                <a:solidFill>
                  <a:srgbClr val="C00000"/>
                </a:solidFill>
              </a:rPr>
              <a:t>Core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2</a:t>
            </a:r>
            <a:endParaRPr lang="en-CN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6789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/>
      <p:bldP spid="1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AC716-210B-31AA-684A-387C023C1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FC3ED4-8E04-68E9-B78A-B3852CDC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使用 </a:t>
            </a:r>
            <a:r>
              <a:rPr lang="en-US" altLang="zh-CN" dirty="0"/>
              <a:t>WAIT/SIGNAL</a:t>
            </a:r>
            <a:r>
              <a:rPr lang="zh-CN" altLang="en-US" dirty="0"/>
              <a:t> 实现</a:t>
            </a:r>
            <a:r>
              <a:rPr lang="en-US" altLang="zh-CN" dirty="0"/>
              <a:t>send</a:t>
            </a:r>
            <a:r>
              <a:rPr lang="zh-CN" altLang="en-US" dirty="0"/>
              <a:t>：直观但错误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7AD173D-BB88-2645-0E3F-6C0117EADC72}"/>
              </a:ext>
            </a:extLst>
          </p:cNvPr>
          <p:cNvSpPr txBox="1"/>
          <p:nvPr/>
        </p:nvSpPr>
        <p:spPr>
          <a:xfrm>
            <a:off x="2627784" y="2713484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solidFill>
                  <a:schemeClr val="accent3"/>
                </a:solidFill>
              </a:rPr>
              <a:t>wait()</a:t>
            </a:r>
            <a:r>
              <a:rPr kumimoji="1" lang="zh-CN" altLang="en-US" sz="1600" dirty="0">
                <a:solidFill>
                  <a:schemeClr val="accent3"/>
                </a:solidFill>
              </a:rPr>
              <a:t> 会调用 </a:t>
            </a:r>
            <a:r>
              <a:rPr kumimoji="1" lang="en-US" altLang="zh-CN" sz="1600" dirty="0">
                <a:solidFill>
                  <a:schemeClr val="accent3"/>
                </a:solidFill>
              </a:rPr>
              <a:t>yield()</a:t>
            </a:r>
            <a:endParaRPr kumimoji="1" lang="zh-CN" altLang="en-US" sz="1600" dirty="0">
              <a:solidFill>
                <a:schemeClr val="accent3"/>
              </a:solidFill>
            </a:endParaRPr>
          </a:p>
        </p:txBody>
      </p:sp>
      <p:sp>
        <p:nvSpPr>
          <p:cNvPr id="8" name="矩形 4">
            <a:extLst>
              <a:ext uri="{FF2B5EF4-FFF2-40B4-BE49-F238E27FC236}">
                <a16:creationId xmlns:a16="http://schemas.microsoft.com/office/drawing/2014/main" id="{9DA8C915-D299-E712-DF75-57EC20640E4F}"/>
              </a:ext>
            </a:extLst>
          </p:cNvPr>
          <p:cNvSpPr/>
          <p:nvPr/>
        </p:nvSpPr>
        <p:spPr>
          <a:xfrm>
            <a:off x="0" y="1299259"/>
            <a:ext cx="4572000" cy="374224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 break;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mod N] &lt;- msg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zh-CN" altLang="en-US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altLang="zh-CN" sz="16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return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矩形 4">
            <a:extLst>
              <a:ext uri="{FF2B5EF4-FFF2-40B4-BE49-F238E27FC236}">
                <a16:creationId xmlns:a16="http://schemas.microsoft.com/office/drawing/2014/main" id="{C2CAE9D8-BD47-D543-E919-C8C6CA5E2D46}"/>
              </a:ext>
            </a:extLst>
          </p:cNvPr>
          <p:cNvSpPr/>
          <p:nvPr/>
        </p:nvSpPr>
        <p:spPr>
          <a:xfrm>
            <a:off x="4211960" y="1299259"/>
            <a:ext cx="4572000" cy="374224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receive(bb, msg):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&gt;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: break;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msg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mod N]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altLang="zh-CN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altLang="zh-CN" sz="16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return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62DF7C-59F0-CC3B-43AD-18CD41BC70E1}"/>
              </a:ext>
            </a:extLst>
          </p:cNvPr>
          <p:cNvSpPr txBox="1"/>
          <p:nvPr/>
        </p:nvSpPr>
        <p:spPr>
          <a:xfrm>
            <a:off x="2987824" y="46813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这样呢</a:t>
            </a:r>
            <a:r>
              <a:rPr lang="zh-CN" altLang="en-US" dirty="0">
                <a:solidFill>
                  <a:srgbClr val="C00000"/>
                </a:solidFill>
              </a:rPr>
              <a:t>？</a:t>
            </a:r>
            <a:endParaRPr lang="en-CN" dirty="0">
              <a:solidFill>
                <a:srgbClr val="C00000"/>
              </a:solidFill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20C4891-AAC2-F299-C76E-DB52B9F0B94B}"/>
              </a:ext>
            </a:extLst>
          </p:cNvPr>
          <p:cNvSpPr/>
          <p:nvPr/>
        </p:nvSpPr>
        <p:spPr>
          <a:xfrm>
            <a:off x="205172" y="2688223"/>
            <a:ext cx="504056" cy="169277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CB9A7EF-6456-13D6-C70C-C69A448AE98A}"/>
              </a:ext>
            </a:extLst>
          </p:cNvPr>
          <p:cNvSpPr/>
          <p:nvPr/>
        </p:nvSpPr>
        <p:spPr>
          <a:xfrm>
            <a:off x="4176103" y="4207605"/>
            <a:ext cx="504056" cy="169277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F28E1B-3E6A-8EA8-31ED-379FB61E5853}"/>
              </a:ext>
            </a:extLst>
          </p:cNvPr>
          <p:cNvSpPr txBox="1"/>
          <p:nvPr/>
        </p:nvSpPr>
        <p:spPr>
          <a:xfrm>
            <a:off x="-78542" y="2333606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b="1" dirty="0">
                <a:solidFill>
                  <a:srgbClr val="C00000"/>
                </a:solidFill>
              </a:rPr>
              <a:t>Core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1</a:t>
            </a:r>
            <a:endParaRPr lang="en-CN" b="1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827FB6-89A7-A232-07E6-0F5A59330D1B}"/>
              </a:ext>
            </a:extLst>
          </p:cNvPr>
          <p:cNvSpPr txBox="1"/>
          <p:nvPr/>
        </p:nvSpPr>
        <p:spPr>
          <a:xfrm>
            <a:off x="3741197" y="391826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b="1" dirty="0">
                <a:solidFill>
                  <a:srgbClr val="C00000"/>
                </a:solidFill>
              </a:rPr>
              <a:t>Core</a:t>
            </a:r>
            <a:r>
              <a:rPr lang="zh-CN" altLang="en-US" b="1" dirty="0">
                <a:solidFill>
                  <a:srgbClr val="C00000"/>
                </a:solidFill>
              </a:rPr>
              <a:t> </a:t>
            </a:r>
            <a:r>
              <a:rPr lang="en-US" altLang="zh-CN" b="1" dirty="0">
                <a:solidFill>
                  <a:srgbClr val="C00000"/>
                </a:solidFill>
              </a:rPr>
              <a:t>2</a:t>
            </a:r>
            <a:endParaRPr lang="en-CN" b="1" dirty="0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F5ED44-5EAD-79A9-164E-7FF257E16207}"/>
              </a:ext>
            </a:extLst>
          </p:cNvPr>
          <p:cNvSpPr txBox="1"/>
          <p:nvPr/>
        </p:nvSpPr>
        <p:spPr>
          <a:xfrm>
            <a:off x="372863" y="5016797"/>
            <a:ext cx="8712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依然不对</a:t>
            </a:r>
            <a:r>
              <a:rPr lang="zh-CN" altLang="en-US" dirty="0">
                <a:solidFill>
                  <a:srgbClr val="C00000"/>
                </a:solidFill>
              </a:rPr>
              <a:t>，核心原因是</a:t>
            </a:r>
            <a:r>
              <a:rPr lang="zh-CN" altLang="en-US" b="1" dirty="0">
                <a:solidFill>
                  <a:srgbClr val="C00000"/>
                </a:solidFill>
              </a:rPr>
              <a:t>在 </a:t>
            </a:r>
            <a:r>
              <a:rPr lang="en-US" altLang="zh-CN" b="1" dirty="0">
                <a:solidFill>
                  <a:srgbClr val="C00000"/>
                </a:solidFill>
              </a:rPr>
              <a:t>unlock</a:t>
            </a:r>
            <a:r>
              <a:rPr lang="zh-CN" altLang="en-US" b="1" dirty="0">
                <a:solidFill>
                  <a:srgbClr val="C00000"/>
                </a:solidFill>
              </a:rPr>
              <a:t> 和 </a:t>
            </a:r>
            <a:r>
              <a:rPr lang="en-US" altLang="zh-CN" b="1" dirty="0">
                <a:solidFill>
                  <a:srgbClr val="C00000"/>
                </a:solidFill>
              </a:rPr>
              <a:t>wait</a:t>
            </a:r>
            <a:r>
              <a:rPr lang="zh-CN" altLang="en-US" b="1" dirty="0">
                <a:solidFill>
                  <a:srgbClr val="C00000"/>
                </a:solidFill>
              </a:rPr>
              <a:t> 之间可能会插入 </a:t>
            </a:r>
            <a:r>
              <a:rPr lang="en-US" altLang="zh-CN" b="1" dirty="0">
                <a:solidFill>
                  <a:srgbClr val="C00000"/>
                </a:solidFill>
              </a:rPr>
              <a:t>receive</a:t>
            </a:r>
            <a:r>
              <a:rPr lang="zh-CN" altLang="en-US" b="1" dirty="0">
                <a:solidFill>
                  <a:srgbClr val="C00000"/>
                </a:solidFill>
              </a:rPr>
              <a:t> 中的 </a:t>
            </a:r>
            <a:r>
              <a:rPr lang="en-US" altLang="zh-CN" b="1" dirty="0">
                <a:solidFill>
                  <a:srgbClr val="C00000"/>
                </a:solidFill>
              </a:rPr>
              <a:t>signal</a:t>
            </a:r>
            <a:r>
              <a:rPr lang="zh-CN" altLang="en-US" b="1" dirty="0">
                <a:solidFill>
                  <a:srgbClr val="C00000"/>
                </a:solidFill>
              </a:rPr>
              <a:t> 操作</a:t>
            </a:r>
            <a:endParaRPr lang="en-US" altLang="zh-CN" b="1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9091C6-90EA-032A-B95C-820B8C8B5D62}"/>
              </a:ext>
            </a:extLst>
          </p:cNvPr>
          <p:cNvSpPr txBox="1"/>
          <p:nvPr/>
        </p:nvSpPr>
        <p:spPr>
          <a:xfrm>
            <a:off x="372863" y="5365897"/>
            <a:ext cx="655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所以不能给 </a:t>
            </a:r>
            <a:r>
              <a:rPr lang="en-US" altLang="zh-CN" dirty="0" err="1">
                <a:solidFill>
                  <a:srgbClr val="C00000"/>
                </a:solidFill>
              </a:rPr>
              <a:t>unlock+wait</a:t>
            </a:r>
            <a:r>
              <a:rPr lang="zh-CN" altLang="en-US" dirty="0">
                <a:solidFill>
                  <a:srgbClr val="C00000"/>
                </a:solidFill>
              </a:rPr>
              <a:t> 要一起完成，不给 </a:t>
            </a:r>
            <a:r>
              <a:rPr lang="en-US" altLang="zh-CN" dirty="0">
                <a:solidFill>
                  <a:srgbClr val="C00000"/>
                </a:solidFill>
              </a:rPr>
              <a:t>receive</a:t>
            </a:r>
            <a:r>
              <a:rPr lang="zh-CN" altLang="en-US" dirty="0">
                <a:solidFill>
                  <a:srgbClr val="C00000"/>
                </a:solidFill>
              </a:rPr>
              <a:t> 可乘之机！</a:t>
            </a:r>
            <a:endParaRPr lang="en-C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151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/>
      <p:bldP spid="16" grpId="0"/>
      <p:bldP spid="5" grpId="0"/>
      <p:bldP spid="1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Lost Notification</a:t>
            </a:r>
            <a:r>
              <a:rPr lang="zh-CN" altLang="en-US" dirty="0"/>
              <a:t> 问题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44</a:t>
            </a:fld>
            <a:endParaRPr lang="zh-CN" alt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00" y="1397000"/>
            <a:ext cx="7302500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5B8D949-1F86-6A4A-BAAF-F2D9D0324E77}"/>
              </a:ext>
            </a:extLst>
          </p:cNvPr>
          <p:cNvSpPr/>
          <p:nvPr/>
        </p:nvSpPr>
        <p:spPr>
          <a:xfrm>
            <a:off x="5729744" y="2592710"/>
            <a:ext cx="11465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即</a:t>
            </a:r>
            <a:r>
              <a:rPr kumimoji="1" lang="en-US" altLang="zh-CN" dirty="0">
                <a:solidFill>
                  <a:schemeClr val="tx1"/>
                </a:solidFill>
              </a:rPr>
              <a:t>signal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B035EB5-D2E2-1E45-9CC6-51372A7586E9}"/>
              </a:ext>
            </a:extLst>
          </p:cNvPr>
          <p:cNvSpPr/>
          <p:nvPr/>
        </p:nvSpPr>
        <p:spPr>
          <a:xfrm>
            <a:off x="4433148" y="2448694"/>
            <a:ext cx="49889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561A19B-A2C2-7048-B738-77DE2B5ADC5E}"/>
              </a:ext>
            </a:extLst>
          </p:cNvPr>
          <p:cNvSpPr/>
          <p:nvPr/>
        </p:nvSpPr>
        <p:spPr>
          <a:xfrm>
            <a:off x="1475656" y="1602264"/>
            <a:ext cx="273630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0C3A39A-419A-5B44-A881-5E4CF8E3D8A7}"/>
              </a:ext>
            </a:extLst>
          </p:cNvPr>
          <p:cNvSpPr/>
          <p:nvPr/>
        </p:nvSpPr>
        <p:spPr>
          <a:xfrm>
            <a:off x="6246068" y="1673312"/>
            <a:ext cx="49889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94643FB-CAC6-B847-9340-9B9C16863D23}"/>
              </a:ext>
            </a:extLst>
          </p:cNvPr>
          <p:cNvSpPr/>
          <p:nvPr/>
        </p:nvSpPr>
        <p:spPr>
          <a:xfrm>
            <a:off x="6553200" y="1849388"/>
            <a:ext cx="1331168" cy="360040"/>
          </a:xfrm>
          <a:prstGeom prst="rect">
            <a:avLst/>
          </a:prstGeom>
          <a:noFill/>
          <a:ln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0843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带锁参数的</a:t>
            </a:r>
            <a:r>
              <a:rPr lang="en-US" altLang="zh-CN" dirty="0"/>
              <a:t>API: WAIT(</a:t>
            </a:r>
            <a:r>
              <a:rPr lang="en-US" altLang="zh-CN" dirty="0" err="1"/>
              <a:t>bb.full</a:t>
            </a:r>
            <a:r>
              <a:rPr lang="en-US" altLang="zh-CN" dirty="0"/>
              <a:t>, </a:t>
            </a:r>
            <a:r>
              <a:rPr lang="en-US" altLang="zh-CN" dirty="0" err="1"/>
              <a:t>bb.lock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1520" y="1417340"/>
            <a:ext cx="4572000" cy="374224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bb.in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</a:t>
            </a: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mod N] &lt;- msg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return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zh-CN" altLang="en-US" sz="1600" dirty="0">
              <a:solidFill>
                <a:srgbClr val="009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7538" y="1417340"/>
            <a:ext cx="4572000" cy="374224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bb.in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 break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wait(</a:t>
            </a:r>
            <a:r>
              <a:rPr lang="en-US" altLang="zh-CN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zh-CN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mod N] &lt;- msg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return</a:t>
            </a:r>
            <a:endParaRPr lang="zh-CN" altLang="en-US" sz="1600" b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148064" y="2703261"/>
            <a:ext cx="19442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148064" y="3013873"/>
            <a:ext cx="19442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148064" y="3289548"/>
            <a:ext cx="19442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右箭头 9">
            <a:extLst>
              <a:ext uri="{FF2B5EF4-FFF2-40B4-BE49-F238E27FC236}">
                <a16:creationId xmlns:a16="http://schemas.microsoft.com/office/drawing/2014/main" id="{918E73AD-CDFC-B046-972F-16C71A32339D}"/>
              </a:ext>
            </a:extLst>
          </p:cNvPr>
          <p:cNvSpPr/>
          <p:nvPr/>
        </p:nvSpPr>
        <p:spPr>
          <a:xfrm>
            <a:off x="4427984" y="2353444"/>
            <a:ext cx="288032" cy="288032"/>
          </a:xfrm>
          <a:prstGeom prst="rightArrow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404ADF45-D9B1-4545-B4FA-5CA13B948012}"/>
              </a:ext>
            </a:extLst>
          </p:cNvPr>
          <p:cNvSpPr/>
          <p:nvPr/>
        </p:nvSpPr>
        <p:spPr>
          <a:xfrm>
            <a:off x="4860032" y="3367715"/>
            <a:ext cx="3564904" cy="353881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2273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WAIT &amp; SIGNAL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890421" y="1417340"/>
            <a:ext cx="3887986" cy="2349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2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2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b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8" name="矩形 7"/>
          <p:cNvSpPr/>
          <p:nvPr/>
        </p:nvSpPr>
        <p:spPr>
          <a:xfrm>
            <a:off x="7566146" y="2859012"/>
            <a:ext cx="1350882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nsolas" panose="020B0609020204030204" pitchFamily="49" charset="0"/>
                <a:ea typeface="等线" panose="02010600030101010101" pitchFamily="2" charset="-122"/>
                <a:cs typeface="Consolas" panose="020B0609020204030204" pitchFamily="49" charset="0"/>
              </a:rPr>
              <a:t>Not yield()</a:t>
            </a:r>
            <a:endParaRPr lang="en-US" altLang="zh-CN" dirty="0">
              <a:latin typeface="Consolas" panose="020B0609020204030204" pitchFamily="49" charset="0"/>
              <a:ea typeface="等线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188027" y="159278"/>
            <a:ext cx="4849084" cy="128746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cs typeface="Arial" panose="020B0604020202020204" pitchFamily="34" charset="0"/>
              </a:rPr>
              <a:t>使用</a:t>
            </a:r>
            <a:r>
              <a:rPr lang="en-US" altLang="zh-CN" dirty="0">
                <a:cs typeface="Arial" panose="020B0604020202020204" pitchFamily="34" charset="0"/>
              </a:rPr>
              <a:t> </a:t>
            </a:r>
            <a:r>
              <a:rPr lang="en-US" altLang="zh-CN" b="1" dirty="0" err="1">
                <a:cs typeface="Arial" panose="020B0604020202020204" pitchFamily="34" charset="0"/>
              </a:rPr>
              <a:t>t_lock</a:t>
            </a:r>
            <a:r>
              <a:rPr lang="en-US" altLang="zh-CN" dirty="0">
                <a:cs typeface="Arial" panose="020B0604020202020204" pitchFamily="34" charset="0"/>
              </a:rPr>
              <a:t> </a:t>
            </a:r>
            <a:r>
              <a:rPr lang="zh-CN" altLang="en-US" dirty="0">
                <a:cs typeface="Arial" panose="020B0604020202020204" pitchFamily="34" charset="0"/>
              </a:rPr>
              <a:t>来保证放</a:t>
            </a:r>
            <a:r>
              <a:rPr lang="en-US" altLang="zh-CN" dirty="0">
                <a:cs typeface="Arial" panose="020B0604020202020204" pitchFamily="34" charset="0"/>
              </a:rPr>
              <a:t>lock</a:t>
            </a:r>
            <a:r>
              <a:rPr lang="zh-CN" altLang="en-US" dirty="0">
                <a:cs typeface="Arial" panose="020B0604020202020204" pitchFamily="34" charset="0"/>
              </a:rPr>
              <a:t>和</a:t>
            </a:r>
            <a:r>
              <a:rPr lang="en-US" altLang="zh-CN" dirty="0">
                <a:cs typeface="Arial" panose="020B0604020202020204" pitchFamily="34" charset="0"/>
              </a:rPr>
              <a:t>yield</a:t>
            </a:r>
            <a:r>
              <a:rPr lang="zh-CN" altLang="en-US" dirty="0">
                <a:cs typeface="Arial" panose="020B0604020202020204" pitchFamily="34" charset="0"/>
              </a:rPr>
              <a:t>的原子性</a:t>
            </a:r>
            <a:endParaRPr lang="en-US" altLang="zh-CN" dirty="0"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cs typeface="Arial" panose="020B0604020202020204" pitchFamily="34" charset="0"/>
              </a:rPr>
              <a:t>注意：</a:t>
            </a:r>
            <a:r>
              <a:rPr lang="en-US" altLang="zh-CN" b="1" dirty="0" err="1">
                <a:cs typeface="Arial" panose="020B0604020202020204" pitchFamily="34" charset="0"/>
              </a:rPr>
              <a:t>t_lock</a:t>
            </a:r>
            <a:r>
              <a:rPr lang="en-US" altLang="zh-CN" dirty="0">
                <a:cs typeface="Arial" panose="020B0604020202020204" pitchFamily="34" charset="0"/>
              </a:rPr>
              <a:t> </a:t>
            </a:r>
            <a:r>
              <a:rPr lang="zh-CN" altLang="en-US" dirty="0">
                <a:cs typeface="Arial" panose="020B0604020202020204" pitchFamily="34" charset="0"/>
              </a:rPr>
              <a:t>和</a:t>
            </a:r>
            <a:r>
              <a:rPr lang="en-US" altLang="zh-CN" dirty="0">
                <a:cs typeface="Arial" panose="020B0604020202020204" pitchFamily="34" charset="0"/>
              </a:rPr>
              <a:t> </a:t>
            </a:r>
            <a:r>
              <a:rPr lang="en-US" altLang="zh-CN" b="1" dirty="0">
                <a:cs typeface="Arial" panose="020B0604020202020204" pitchFamily="34" charset="0"/>
              </a:rPr>
              <a:t>lock</a:t>
            </a:r>
            <a:r>
              <a:rPr lang="zh-CN" altLang="en-US" b="1" dirty="0">
                <a:cs typeface="Arial" panose="020B0604020202020204" pitchFamily="34" charset="0"/>
              </a:rPr>
              <a:t> </a:t>
            </a:r>
            <a:r>
              <a:rPr lang="zh-CN" altLang="en-US" dirty="0">
                <a:cs typeface="Arial" panose="020B0604020202020204" pitchFamily="34" charset="0"/>
              </a:rPr>
              <a:t>的顺序很重要</a:t>
            </a:r>
            <a:endParaRPr lang="en-US" altLang="zh-CN" dirty="0"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cs typeface="Arial" panose="020B0604020202020204" pitchFamily="34" charset="0"/>
              </a:rPr>
              <a:t>如果先放 </a:t>
            </a:r>
            <a:r>
              <a:rPr lang="en-US" altLang="zh-CN" sz="1600" dirty="0">
                <a:cs typeface="Arial" panose="020B0604020202020204" pitchFamily="34" charset="0"/>
              </a:rPr>
              <a:t>unlock(lock)</a:t>
            </a:r>
            <a:r>
              <a:rPr lang="zh-CN" altLang="en-US" sz="1600" dirty="0">
                <a:cs typeface="Arial" panose="020B0604020202020204" pitchFamily="34" charset="0"/>
              </a:rPr>
              <a:t>，会怎么样？</a:t>
            </a:r>
            <a:endParaRPr lang="en-US" altLang="zh-CN" sz="1600" dirty="0"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54184" y="1063088"/>
            <a:ext cx="4572000" cy="317798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send(bb, </a:t>
            </a: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if bb.in 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N: break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zh-CN" sz="1600" b="1" dirty="0">
                <a:solidFill>
                  <a:schemeClr val="accent3"/>
                </a:solidFill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wait(</a:t>
            </a:r>
            <a:r>
              <a:rPr lang="en-US" altLang="zh-CN" sz="1600" b="1" dirty="0" err="1">
                <a:solidFill>
                  <a:schemeClr val="accent3"/>
                </a:solidFill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b="1" dirty="0">
                <a:solidFill>
                  <a:schemeClr val="accent3"/>
                </a:solidFill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zh-CN" sz="1600" b="1" dirty="0" err="1">
                <a:solidFill>
                  <a:schemeClr val="accent3"/>
                </a:solidFill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b="1" dirty="0">
                <a:solidFill>
                  <a:schemeClr val="accent3"/>
                </a:solidFill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mod N] &lt;- msg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bb.not_empty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return</a:t>
            </a:r>
          </a:p>
          <a:p>
            <a:pPr>
              <a:lnSpc>
                <a:spcPts val="2200"/>
              </a:lnSpc>
            </a:pPr>
            <a:endParaRPr lang="zh-CN" altLang="en-US" sz="1600" b="1" dirty="0">
              <a:solidFill>
                <a:schemeClr val="accent3"/>
              </a:solidFill>
              <a:highlight>
                <a:srgbClr val="FFFF0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6941843" y="3030621"/>
            <a:ext cx="55982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5E5A61D3-7DD0-9B45-A766-64B94E817579}"/>
              </a:ext>
            </a:extLst>
          </p:cNvPr>
          <p:cNvCxnSpPr>
            <a:cxnSpLocks/>
          </p:cNvCxnSpPr>
          <p:nvPr/>
        </p:nvCxnSpPr>
        <p:spPr>
          <a:xfrm>
            <a:off x="4211960" y="2425452"/>
            <a:ext cx="5040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32D1065A-9797-9A44-B91F-2A24A0E96EBE}"/>
              </a:ext>
            </a:extLst>
          </p:cNvPr>
          <p:cNvCxnSpPr>
            <a:cxnSpLocks/>
          </p:cNvCxnSpPr>
          <p:nvPr/>
        </p:nvCxnSpPr>
        <p:spPr>
          <a:xfrm flipV="1">
            <a:off x="4716016" y="1633364"/>
            <a:ext cx="0" cy="792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44FBACA9-984D-6141-A6BD-1FAB72BB4D22}"/>
              </a:ext>
            </a:extLst>
          </p:cNvPr>
          <p:cNvCxnSpPr/>
          <p:nvPr/>
        </p:nvCxnSpPr>
        <p:spPr>
          <a:xfrm>
            <a:off x="4716016" y="1633364"/>
            <a:ext cx="1744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下箭头 23">
            <a:extLst>
              <a:ext uri="{FF2B5EF4-FFF2-40B4-BE49-F238E27FC236}">
                <a16:creationId xmlns:a16="http://schemas.microsoft.com/office/drawing/2014/main" id="{F3CCFD4B-F05B-3C4C-B67F-72B5CB5CE540}"/>
              </a:ext>
            </a:extLst>
          </p:cNvPr>
          <p:cNvSpPr/>
          <p:nvPr/>
        </p:nvSpPr>
        <p:spPr>
          <a:xfrm rot="10800000">
            <a:off x="6857998" y="1516334"/>
            <a:ext cx="504056" cy="327118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4">
            <a:extLst>
              <a:ext uri="{FF2B5EF4-FFF2-40B4-BE49-F238E27FC236}">
                <a16:creationId xmlns:a16="http://schemas.microsoft.com/office/drawing/2014/main" id="{A77B5BB9-D165-81CF-64FB-2A7B5FF5792C}"/>
              </a:ext>
            </a:extLst>
          </p:cNvPr>
          <p:cNvSpPr/>
          <p:nvPr/>
        </p:nvSpPr>
        <p:spPr>
          <a:xfrm>
            <a:off x="486852" y="4217993"/>
            <a:ext cx="2808312" cy="1485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receive(bb, msg):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...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bb.lock</a:t>
            </a: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zh-CN" alt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signal(</a:t>
            </a:r>
            <a:r>
              <a:rPr lang="en-US" altLang="zh-CN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bb.not_full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2" name="矩形 3">
            <a:extLst>
              <a:ext uri="{FF2B5EF4-FFF2-40B4-BE49-F238E27FC236}">
                <a16:creationId xmlns:a16="http://schemas.microsoft.com/office/drawing/2014/main" id="{916BA37D-27E7-491A-3F0E-6AA50BB6FB28}"/>
              </a:ext>
            </a:extLst>
          </p:cNvPr>
          <p:cNvSpPr/>
          <p:nvPr/>
        </p:nvSpPr>
        <p:spPr>
          <a:xfrm>
            <a:off x="4572000" y="3640501"/>
            <a:ext cx="4571997" cy="2049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signal(cv):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for I = 0 to N-1: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if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].cv == cv &amp;&amp;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].state == WAITING: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cxnSp>
        <p:nvCxnSpPr>
          <p:cNvPr id="15" name="直线连接符 16">
            <a:extLst>
              <a:ext uri="{FF2B5EF4-FFF2-40B4-BE49-F238E27FC236}">
                <a16:creationId xmlns:a16="http://schemas.microsoft.com/office/drawing/2014/main" id="{7FF1A19A-3DBC-2E06-DF47-08FD7B0A93A1}"/>
              </a:ext>
            </a:extLst>
          </p:cNvPr>
          <p:cNvCxnSpPr>
            <a:cxnSpLocks/>
          </p:cNvCxnSpPr>
          <p:nvPr/>
        </p:nvCxnSpPr>
        <p:spPr>
          <a:xfrm>
            <a:off x="3295164" y="5521796"/>
            <a:ext cx="10608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17">
            <a:extLst>
              <a:ext uri="{FF2B5EF4-FFF2-40B4-BE49-F238E27FC236}">
                <a16:creationId xmlns:a16="http://schemas.microsoft.com/office/drawing/2014/main" id="{7B8D0A2D-CAB4-FE4F-3314-1A9BD45839DF}"/>
              </a:ext>
            </a:extLst>
          </p:cNvPr>
          <p:cNvCxnSpPr>
            <a:cxnSpLocks/>
          </p:cNvCxnSpPr>
          <p:nvPr/>
        </p:nvCxnSpPr>
        <p:spPr>
          <a:xfrm flipV="1">
            <a:off x="4355976" y="3813147"/>
            <a:ext cx="0" cy="17086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22">
            <a:extLst>
              <a:ext uri="{FF2B5EF4-FFF2-40B4-BE49-F238E27FC236}">
                <a16:creationId xmlns:a16="http://schemas.microsoft.com/office/drawing/2014/main" id="{93301C63-72D3-DC58-00B6-97ADED1B5D6E}"/>
              </a:ext>
            </a:extLst>
          </p:cNvPr>
          <p:cNvCxnSpPr/>
          <p:nvPr/>
        </p:nvCxnSpPr>
        <p:spPr>
          <a:xfrm>
            <a:off x="4355976" y="3813147"/>
            <a:ext cx="1744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97828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WAIT &amp; SIGNAL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39552" y="1181366"/>
            <a:ext cx="3887986" cy="2349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2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2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b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4" name="矩形 3"/>
          <p:cNvSpPr/>
          <p:nvPr/>
        </p:nvSpPr>
        <p:spPr>
          <a:xfrm>
            <a:off x="539552" y="3721596"/>
            <a:ext cx="734481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signal(cv):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for I = 0 to N-1: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if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].cv == cv &amp;&amp;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].state == WAITING: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29184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460638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yield():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chemeClr val="accent4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lang="en-US" altLang="zh-CN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5" name="右大括号 4"/>
          <p:cNvSpPr/>
          <p:nvPr/>
        </p:nvSpPr>
        <p:spPr>
          <a:xfrm>
            <a:off x="5494733" y="1345332"/>
            <a:ext cx="144016" cy="864096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854773" y="156135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暂停运行线程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右大括号 6"/>
          <p:cNvSpPr/>
          <p:nvPr/>
        </p:nvSpPr>
        <p:spPr>
          <a:xfrm>
            <a:off x="5494733" y="2569468"/>
            <a:ext cx="144016" cy="676911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854773" y="2704192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找到新线程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9" name="右大括号 8"/>
          <p:cNvSpPr/>
          <p:nvPr/>
        </p:nvSpPr>
        <p:spPr>
          <a:xfrm>
            <a:off x="5494733" y="3649588"/>
            <a:ext cx="144016" cy="862355"/>
          </a:xfrm>
          <a:prstGeom prst="rightBrace">
            <a:avLst>
              <a:gd name="adj1" fmla="val 59393"/>
              <a:gd name="adj2" fmla="val 50000"/>
            </a:avLst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854773" y="3856320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恢复新线程运行</a:t>
            </a:r>
            <a:endParaRPr lang="zh-CN" alt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4788024" y="228866"/>
            <a:ext cx="3898776" cy="952500"/>
          </a:xfrm>
        </p:spPr>
        <p:txBody>
          <a:bodyPr>
            <a:noAutofit/>
          </a:bodyPr>
          <a:lstStyle/>
          <a:p>
            <a:r>
              <a:rPr lang="zh-CN" altLang="en-US" sz="3200" dirty="0"/>
              <a:t>回顾下</a:t>
            </a:r>
            <a:r>
              <a:rPr lang="en-US" altLang="zh-CN" sz="3200" dirty="0"/>
              <a:t>YIELD</a:t>
            </a:r>
            <a:r>
              <a:rPr lang="zh-CN" altLang="en-US" sz="3200" dirty="0"/>
              <a:t>的实现</a:t>
            </a:r>
          </a:p>
        </p:txBody>
      </p:sp>
    </p:spTree>
    <p:extLst>
      <p:ext uri="{BB962C8B-B14F-4D97-AF65-F5344CB8AC3E}">
        <p14:creationId xmlns:p14="http://schemas.microsoft.com/office/powerpoint/2010/main" val="24172273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460638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 // called by wait()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09639" y="170332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YIELD_WAIT()</a:t>
            </a:r>
            <a:endParaRPr lang="zh-CN" altLang="en-US" sz="3200" dirty="0"/>
          </a:p>
        </p:txBody>
      </p:sp>
      <p:cxnSp>
        <p:nvCxnSpPr>
          <p:cNvPr id="12" name="直接连接符 11"/>
          <p:cNvCxnSpPr/>
          <p:nvPr/>
        </p:nvCxnSpPr>
        <p:spPr>
          <a:xfrm>
            <a:off x="899592" y="913284"/>
            <a:ext cx="19442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899592" y="4801716"/>
            <a:ext cx="194421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644008" y="4405411"/>
            <a:ext cx="4176464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600" b="1" dirty="0" err="1">
                <a:cs typeface="Arial" panose="020B0604020202020204" pitchFamily="34" charset="0"/>
              </a:rPr>
              <a:t>t_lock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zh-CN" altLang="en-US" sz="1600" dirty="0">
                <a:cs typeface="Arial" panose="020B0604020202020204" pitchFamily="34" charset="0"/>
              </a:rPr>
              <a:t>已经被</a:t>
            </a:r>
            <a:r>
              <a:rPr lang="en-US" altLang="zh-CN" sz="1600" dirty="0">
                <a:cs typeface="Arial" panose="020B0604020202020204" pitchFamily="34" charset="0"/>
              </a:rPr>
              <a:t> wait()</a:t>
            </a:r>
            <a:r>
              <a:rPr lang="zh-CN" altLang="en-US" sz="1600" dirty="0">
                <a:cs typeface="Arial" panose="020B0604020202020204" pitchFamily="34" charset="0"/>
              </a:rPr>
              <a:t> 拿到，不需要再拿</a:t>
            </a:r>
            <a:endParaRPr lang="en-US" altLang="zh-CN" dirty="0"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309639" y="1537741"/>
            <a:ext cx="3887986" cy="2349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16" name="矩形 15"/>
          <p:cNvSpPr/>
          <p:nvPr/>
        </p:nvSpPr>
        <p:spPr>
          <a:xfrm>
            <a:off x="4636235" y="4905662"/>
            <a:ext cx="417646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600" dirty="0">
                <a:cs typeface="Arial" panose="020B0604020202020204" pitchFamily="34" charset="0"/>
              </a:rPr>
              <a:t>当前线程已被设为</a:t>
            </a:r>
            <a:r>
              <a:rPr lang="en-US" altLang="zh-CN" sz="1600" b="1" dirty="0">
                <a:cs typeface="Arial" panose="020B0604020202020204" pitchFamily="34" charset="0"/>
              </a:rPr>
              <a:t>WAITING</a:t>
            </a:r>
            <a:r>
              <a:rPr lang="zh-CN" altLang="en-US" sz="1600" dirty="0">
                <a:cs typeface="Arial" panose="020B0604020202020204" pitchFamily="34" charset="0"/>
              </a:rPr>
              <a:t>，不再设为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en-US" altLang="zh-CN" sz="1600" b="1" dirty="0">
                <a:cs typeface="Arial" panose="020B0604020202020204" pitchFamily="34" charset="0"/>
              </a:rPr>
              <a:t>RUNNABLE</a:t>
            </a:r>
            <a:endParaRPr lang="en-US" altLang="zh-CN" b="1" dirty="0">
              <a:cs typeface="Arial" panose="020B0604020202020204" pitchFamily="34" charset="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899592" y="1705372"/>
            <a:ext cx="33123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5796136" y="2425452"/>
            <a:ext cx="2304256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796136" y="2713484"/>
            <a:ext cx="3096344" cy="2880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右大括号 18"/>
          <p:cNvSpPr/>
          <p:nvPr/>
        </p:nvSpPr>
        <p:spPr>
          <a:xfrm>
            <a:off x="5004048" y="481236"/>
            <a:ext cx="216024" cy="3816423"/>
          </a:xfrm>
          <a:prstGeom prst="rightBrace">
            <a:avLst>
              <a:gd name="adj1" fmla="val 75584"/>
              <a:gd name="adj2" fmla="val 69413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箭头连接符 19"/>
          <p:cNvCxnSpPr/>
          <p:nvPr/>
        </p:nvCxnSpPr>
        <p:spPr>
          <a:xfrm flipH="1">
            <a:off x="5329904" y="3132713"/>
            <a:ext cx="28803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063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生产者 </a:t>
            </a:r>
            <a:r>
              <a:rPr lang="en-US" altLang="zh-CN" dirty="0"/>
              <a:t>(sender)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消费者 </a:t>
            </a:r>
            <a:r>
              <a:rPr lang="en-US" altLang="zh-CN" dirty="0"/>
              <a:t>(receiver)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978727"/>
            <a:ext cx="3689665" cy="351554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58AF428-9B07-C748-8512-BDD747678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157" y="1888031"/>
            <a:ext cx="3418272" cy="369693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3A269D4-8C92-2E4C-BB81-54306BFA6BF9}"/>
              </a:ext>
            </a:extLst>
          </p:cNvPr>
          <p:cNvSpPr/>
          <p:nvPr/>
        </p:nvSpPr>
        <p:spPr>
          <a:xfrm>
            <a:off x="2483766" y="1319820"/>
            <a:ext cx="216024" cy="259300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84F8247-031A-3342-A659-B84CC4B2BFC3}"/>
              </a:ext>
            </a:extLst>
          </p:cNvPr>
          <p:cNvSpPr/>
          <p:nvPr/>
        </p:nvSpPr>
        <p:spPr>
          <a:xfrm>
            <a:off x="2699790" y="1319820"/>
            <a:ext cx="216024" cy="259300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D81DE7-4917-9845-87CB-9E2A07185717}"/>
              </a:ext>
            </a:extLst>
          </p:cNvPr>
          <p:cNvSpPr/>
          <p:nvPr/>
        </p:nvSpPr>
        <p:spPr>
          <a:xfrm>
            <a:off x="2915814" y="1319820"/>
            <a:ext cx="216024" cy="259300"/>
          </a:xfrm>
          <a:prstGeom prst="rect">
            <a:avLst/>
          </a:prstGeom>
          <a:solidFill>
            <a:schemeClr val="accent3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C6A2305-21A8-734F-9325-40EDF2E5A6D7}"/>
              </a:ext>
            </a:extLst>
          </p:cNvPr>
          <p:cNvSpPr/>
          <p:nvPr/>
        </p:nvSpPr>
        <p:spPr>
          <a:xfrm>
            <a:off x="3131838" y="1319820"/>
            <a:ext cx="216024" cy="259300"/>
          </a:xfrm>
          <a:prstGeom prst="rect">
            <a:avLst/>
          </a:prstGeom>
          <a:solidFill>
            <a:schemeClr val="accent3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D67E19-5C0E-D649-83E2-53312E353252}"/>
              </a:ext>
            </a:extLst>
          </p:cNvPr>
          <p:cNvSpPr/>
          <p:nvPr/>
        </p:nvSpPr>
        <p:spPr>
          <a:xfrm>
            <a:off x="3347862" y="1319820"/>
            <a:ext cx="216024" cy="259300"/>
          </a:xfrm>
          <a:prstGeom prst="rect">
            <a:avLst/>
          </a:prstGeom>
          <a:solidFill>
            <a:schemeClr val="accent3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6D1AEDA-5F3A-F44C-BF4D-521315D08EC7}"/>
              </a:ext>
            </a:extLst>
          </p:cNvPr>
          <p:cNvSpPr/>
          <p:nvPr/>
        </p:nvSpPr>
        <p:spPr>
          <a:xfrm>
            <a:off x="3563886" y="1319820"/>
            <a:ext cx="216024" cy="259300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466D671-6F51-0749-9310-A34E252B1006}"/>
              </a:ext>
            </a:extLst>
          </p:cNvPr>
          <p:cNvSpPr/>
          <p:nvPr/>
        </p:nvSpPr>
        <p:spPr>
          <a:xfrm>
            <a:off x="3779910" y="1319820"/>
            <a:ext cx="216024" cy="259300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A8D68F4-2DE2-C243-BB19-DA50B3974948}"/>
              </a:ext>
            </a:extLst>
          </p:cNvPr>
          <p:cNvSpPr/>
          <p:nvPr/>
        </p:nvSpPr>
        <p:spPr>
          <a:xfrm>
            <a:off x="3995936" y="1319820"/>
            <a:ext cx="216024" cy="259300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93A91437-EFF8-5C44-815C-09C401E24C03}"/>
              </a:ext>
            </a:extLst>
          </p:cNvPr>
          <p:cNvCxnSpPr>
            <a:cxnSpLocks/>
          </p:cNvCxnSpPr>
          <p:nvPr/>
        </p:nvCxnSpPr>
        <p:spPr>
          <a:xfrm flipV="1">
            <a:off x="2915814" y="1599999"/>
            <a:ext cx="0" cy="1773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E090EA02-9C72-2043-B4FD-3F1DA2854C1C}"/>
              </a:ext>
            </a:extLst>
          </p:cNvPr>
          <p:cNvSpPr txBox="1"/>
          <p:nvPr/>
        </p:nvSpPr>
        <p:spPr>
          <a:xfrm>
            <a:off x="2628287" y="1747763"/>
            <a:ext cx="575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/>
              <a:t>out=2</a:t>
            </a:r>
            <a:endParaRPr kumimoji="1" lang="zh-CN" altLang="en-US" sz="12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076A838-0208-A94E-ADA1-91E3F8B6E1AD}"/>
              </a:ext>
            </a:extLst>
          </p:cNvPr>
          <p:cNvSpPr txBox="1"/>
          <p:nvPr/>
        </p:nvSpPr>
        <p:spPr>
          <a:xfrm>
            <a:off x="3302502" y="1743692"/>
            <a:ext cx="522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/>
              <a:t>in=5</a:t>
            </a:r>
            <a:endParaRPr kumimoji="1" lang="zh-CN" altLang="en-US" sz="1200" dirty="0"/>
          </a:p>
        </p:txBody>
      </p: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F5A4C0D8-1612-8C4D-A55A-57AA11A82247}"/>
              </a:ext>
            </a:extLst>
          </p:cNvPr>
          <p:cNvCxnSpPr>
            <a:cxnSpLocks/>
          </p:cNvCxnSpPr>
          <p:nvPr/>
        </p:nvCxnSpPr>
        <p:spPr>
          <a:xfrm flipV="1">
            <a:off x="3563886" y="1599999"/>
            <a:ext cx="0" cy="1773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1D757C4-C8D8-0E44-9E71-5C1973F377C3}"/>
              </a:ext>
            </a:extLst>
          </p:cNvPr>
          <p:cNvSpPr txBox="1"/>
          <p:nvPr/>
        </p:nvSpPr>
        <p:spPr>
          <a:xfrm>
            <a:off x="4333282" y="1280193"/>
            <a:ext cx="4054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600" dirty="0"/>
              <a:t>在单生产者单消费者场景下，不需要</a:t>
            </a:r>
            <a:r>
              <a:rPr kumimoji="1" lang="en-US" altLang="zh-CN" sz="1600" dirty="0"/>
              <a:t>Lock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918757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319574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 // called by wait()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09639" y="170332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YIELD_WAIT()</a:t>
            </a:r>
            <a:endParaRPr lang="zh-CN" altLang="en-US" sz="3200" dirty="0"/>
          </a:p>
        </p:txBody>
      </p:sp>
      <p:sp>
        <p:nvSpPr>
          <p:cNvPr id="15" name="矩形 14"/>
          <p:cNvSpPr/>
          <p:nvPr/>
        </p:nvSpPr>
        <p:spPr>
          <a:xfrm>
            <a:off x="5309639" y="1537741"/>
            <a:ext cx="3887986" cy="2349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9" name="矩形 8"/>
          <p:cNvSpPr/>
          <p:nvPr/>
        </p:nvSpPr>
        <p:spPr>
          <a:xfrm>
            <a:off x="323528" y="3883576"/>
            <a:ext cx="8640960" cy="17049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cs typeface="Arial" panose="020B0604020202020204" pitchFamily="34" charset="0"/>
              </a:rPr>
              <a:t>问题</a:t>
            </a:r>
            <a:r>
              <a:rPr lang="en-US" altLang="zh-CN" b="1" dirty="0">
                <a:cs typeface="Arial" panose="020B0604020202020204" pitchFamily="34" charset="0"/>
              </a:rPr>
              <a:t>: </a:t>
            </a:r>
            <a:r>
              <a:rPr lang="zh-CN" altLang="en-US" b="1" dirty="0">
                <a:cs typeface="Arial" panose="020B0604020202020204" pitchFamily="34" charset="0"/>
              </a:rPr>
              <a:t>如果当前</a:t>
            </a:r>
            <a:r>
              <a:rPr lang="en-US" altLang="zh-CN" b="1" dirty="0">
                <a:cs typeface="Arial" panose="020B0604020202020204" pitchFamily="34" charset="0"/>
              </a:rPr>
              <a:t>threads[]</a:t>
            </a:r>
            <a:r>
              <a:rPr lang="zh-CN" altLang="en-US" b="1" dirty="0">
                <a:cs typeface="Arial" panose="020B0604020202020204" pitchFamily="34" charset="0"/>
              </a:rPr>
              <a:t>中没有一个</a:t>
            </a:r>
            <a:r>
              <a:rPr lang="en-US" altLang="zh-CN" b="1" dirty="0">
                <a:cs typeface="Arial" panose="020B0604020202020204" pitchFamily="34" charset="0"/>
              </a:rPr>
              <a:t> RUNNABLE</a:t>
            </a:r>
            <a:r>
              <a:rPr lang="zh-CN" altLang="en-US" b="1" dirty="0">
                <a:cs typeface="Arial" panose="020B0604020202020204" pitchFamily="34" charset="0"/>
              </a:rPr>
              <a:t> 的线程，会怎么样？</a:t>
            </a:r>
            <a:endParaRPr lang="en-US" altLang="zh-CN" b="1" dirty="0"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cs typeface="Arial" panose="020B0604020202020204" pitchFamily="34" charset="0"/>
              </a:rPr>
              <a:t>    </a:t>
            </a:r>
            <a:r>
              <a:rPr lang="en-US" altLang="zh-CN" dirty="0" err="1">
                <a:cs typeface="Arial" panose="020B0604020202020204" pitchFamily="34" charset="0"/>
              </a:rPr>
              <a:t>yield_wait</a:t>
            </a:r>
            <a:r>
              <a:rPr lang="en-US" altLang="zh-CN" dirty="0">
                <a:cs typeface="Arial" panose="020B0604020202020204" pitchFamily="34" charset="0"/>
              </a:rPr>
              <a:t>()</a:t>
            </a:r>
            <a:r>
              <a:rPr lang="zh-CN" altLang="en-US" dirty="0">
                <a:cs typeface="Arial" panose="020B0604020202020204" pitchFamily="34" charset="0"/>
              </a:rPr>
              <a:t>将一直在循环中，而且拿着</a:t>
            </a:r>
            <a:r>
              <a:rPr lang="en-US" altLang="zh-CN" dirty="0">
                <a:cs typeface="Arial" panose="020B0604020202020204" pitchFamily="34" charset="0"/>
              </a:rPr>
              <a:t> </a:t>
            </a:r>
            <a:r>
              <a:rPr lang="en-US" altLang="zh-CN" dirty="0" err="1">
                <a:cs typeface="Arial" panose="020B0604020202020204" pitchFamily="34" charset="0"/>
              </a:rPr>
              <a:t>t_lock</a:t>
            </a:r>
            <a:r>
              <a:rPr lang="zh-CN" altLang="en-US" dirty="0">
                <a:cs typeface="Arial" panose="020B0604020202020204" pitchFamily="34" charset="0"/>
              </a:rPr>
              <a:t>！</a:t>
            </a:r>
            <a:endParaRPr lang="en-US" altLang="zh-CN" dirty="0"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cs typeface="Arial" panose="020B0604020202020204" pitchFamily="34" charset="0"/>
              </a:rPr>
              <a:t>    除非其他</a:t>
            </a:r>
            <a:r>
              <a:rPr lang="en-US" altLang="zh-CN" dirty="0">
                <a:cs typeface="Arial" panose="020B0604020202020204" pitchFamily="34" charset="0"/>
              </a:rPr>
              <a:t>CPU</a:t>
            </a:r>
            <a:r>
              <a:rPr lang="zh-CN" altLang="en-US" dirty="0">
                <a:cs typeface="Arial" panose="020B0604020202020204" pitchFamily="34" charset="0"/>
              </a:rPr>
              <a:t>运行</a:t>
            </a:r>
            <a:r>
              <a:rPr lang="en-US" altLang="zh-CN" dirty="0">
                <a:cs typeface="Arial" panose="020B0604020202020204" pitchFamily="34" charset="0"/>
              </a:rPr>
              <a:t>signal</a:t>
            </a:r>
            <a:r>
              <a:rPr lang="zh-CN" altLang="en-US" dirty="0">
                <a:cs typeface="Arial" panose="020B0604020202020204" pitchFamily="34" charset="0"/>
              </a:rPr>
              <a:t>，将某些线程唤醒，状态设置为</a:t>
            </a:r>
            <a:r>
              <a:rPr lang="en-US" altLang="zh-CN" dirty="0">
                <a:cs typeface="Arial" panose="020B0604020202020204" pitchFamily="34" charset="0"/>
              </a:rPr>
              <a:t>RUNNABLE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cs typeface="Arial" panose="020B0604020202020204" pitchFamily="34" charset="0"/>
              </a:rPr>
              <a:t>    </a:t>
            </a:r>
            <a:r>
              <a:rPr lang="zh-CN" altLang="en-US" dirty="0">
                <a:cs typeface="Arial" panose="020B0604020202020204" pitchFamily="34" charset="0"/>
              </a:rPr>
              <a:t>但运行</a:t>
            </a:r>
            <a:r>
              <a:rPr lang="en-US" altLang="zh-CN" dirty="0">
                <a:cs typeface="Arial" panose="020B0604020202020204" pitchFamily="34" charset="0"/>
              </a:rPr>
              <a:t> signal</a:t>
            </a:r>
            <a:r>
              <a:rPr lang="zh-CN" altLang="en-US" dirty="0">
                <a:cs typeface="Arial" panose="020B0604020202020204" pitchFamily="34" charset="0"/>
              </a:rPr>
              <a:t> 需要拿到 </a:t>
            </a:r>
            <a:r>
              <a:rPr lang="en-US" altLang="zh-CN" dirty="0" err="1">
                <a:cs typeface="Arial" panose="020B0604020202020204" pitchFamily="34" charset="0"/>
              </a:rPr>
              <a:t>t_lock</a:t>
            </a:r>
            <a:r>
              <a:rPr lang="zh-CN" altLang="en-US" dirty="0">
                <a:cs typeface="Arial" panose="020B0604020202020204" pitchFamily="34" charset="0"/>
              </a:rPr>
              <a:t>，而拿着 </a:t>
            </a:r>
            <a:r>
              <a:rPr lang="en-US" altLang="zh-CN" dirty="0" err="1">
                <a:cs typeface="Arial" panose="020B0604020202020204" pitchFamily="34" charset="0"/>
              </a:rPr>
              <a:t>t_lock</a:t>
            </a:r>
            <a:r>
              <a:rPr lang="zh-CN" altLang="en-US" dirty="0">
                <a:cs typeface="Arial" panose="020B0604020202020204" pitchFamily="34" charset="0"/>
              </a:rPr>
              <a:t>的</a:t>
            </a:r>
            <a:r>
              <a:rPr lang="en-US" altLang="zh-CN" dirty="0">
                <a:cs typeface="Arial" panose="020B0604020202020204" pitchFamily="34" charset="0"/>
              </a:rPr>
              <a:t>CPU</a:t>
            </a:r>
            <a:r>
              <a:rPr lang="zh-CN" altLang="en-US" dirty="0">
                <a:cs typeface="Arial" panose="020B0604020202020204" pitchFamily="34" charset="0"/>
              </a:rPr>
              <a:t>正在循环中</a:t>
            </a:r>
            <a:r>
              <a:rPr lang="en-US" altLang="zh-CN" dirty="0">
                <a:cs typeface="Arial" panose="020B0604020202020204" pitchFamily="34" charset="0"/>
              </a:rPr>
              <a:t>! =&gt; </a:t>
            </a:r>
            <a:r>
              <a:rPr lang="en-US" altLang="zh-CN" b="1" dirty="0">
                <a:solidFill>
                  <a:schemeClr val="accent1"/>
                </a:solidFill>
                <a:cs typeface="Arial" panose="020B0604020202020204" pitchFamily="34" charset="0"/>
              </a:rPr>
              <a:t>deadlock</a:t>
            </a:r>
            <a:r>
              <a:rPr lang="en-US" altLang="zh-CN" dirty="0">
                <a:cs typeface="Arial" panose="020B0604020202020204" pitchFamily="34" charset="0"/>
              </a:rPr>
              <a:t>!</a:t>
            </a:r>
          </a:p>
        </p:txBody>
      </p:sp>
      <p:sp>
        <p:nvSpPr>
          <p:cNvPr id="2" name="右大括号 1"/>
          <p:cNvSpPr/>
          <p:nvPr/>
        </p:nvSpPr>
        <p:spPr>
          <a:xfrm>
            <a:off x="5004048" y="481237"/>
            <a:ext cx="216024" cy="3123738"/>
          </a:xfrm>
          <a:prstGeom prst="rightBrace">
            <a:avLst>
              <a:gd name="adj1" fmla="val 75584"/>
              <a:gd name="adj2" fmla="val 84864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5329904" y="3132713"/>
            <a:ext cx="28803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D880034-EB2F-A348-ACEA-440E904C678E}"/>
              </a:ext>
            </a:extLst>
          </p:cNvPr>
          <p:cNvSpPr txBox="1"/>
          <p:nvPr/>
        </p:nvSpPr>
        <p:spPr>
          <a:xfrm>
            <a:off x="2987824" y="1537741"/>
            <a:ext cx="2124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chemeClr val="accent1"/>
                </a:solidFill>
              </a:rPr>
              <a:t>可能永远在循环！</a:t>
            </a:r>
          </a:p>
        </p:txBody>
      </p:sp>
    </p:spTree>
    <p:extLst>
      <p:ext uri="{BB962C8B-B14F-4D97-AF65-F5344CB8AC3E}">
        <p14:creationId xmlns:p14="http://schemas.microsoft.com/office/powerpoint/2010/main" val="2868679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376000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 // called by wait()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09639" y="170332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YIELD_WAIT()</a:t>
            </a:r>
            <a:endParaRPr lang="zh-CN" altLang="en-US" sz="3200" dirty="0"/>
          </a:p>
        </p:txBody>
      </p:sp>
      <p:sp>
        <p:nvSpPr>
          <p:cNvPr id="15" name="矩形 14"/>
          <p:cNvSpPr/>
          <p:nvPr/>
        </p:nvSpPr>
        <p:spPr>
          <a:xfrm>
            <a:off x="5309639" y="1537741"/>
            <a:ext cx="3887986" cy="2349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2" name="矩形 1"/>
          <p:cNvSpPr/>
          <p:nvPr/>
        </p:nvSpPr>
        <p:spPr>
          <a:xfrm>
            <a:off x="1115616" y="2137420"/>
            <a:ext cx="2448272" cy="576064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31540" y="4200095"/>
            <a:ext cx="8280920" cy="14773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sz="1600" b="1" dirty="0">
                <a:cs typeface="Arial" panose="020B0604020202020204" pitchFamily="34" charset="0"/>
              </a:rPr>
              <a:t>问题</a:t>
            </a:r>
            <a:r>
              <a:rPr lang="en-US" altLang="zh-CN" sz="1600" b="1" dirty="0">
                <a:cs typeface="Arial" panose="020B0604020202020204" pitchFamily="34" charset="0"/>
              </a:rPr>
              <a:t>: </a:t>
            </a:r>
            <a:r>
              <a:rPr lang="zh-CN" altLang="en-US" sz="1600" b="1" dirty="0">
                <a:cs typeface="Arial" panose="020B0604020202020204" pitchFamily="34" charset="0"/>
              </a:rPr>
              <a:t>一旦</a:t>
            </a:r>
            <a:r>
              <a:rPr lang="en-US" altLang="zh-CN" sz="1600" b="1" dirty="0">
                <a:cs typeface="Arial" panose="020B0604020202020204" pitchFamily="34" charset="0"/>
              </a:rPr>
              <a:t> </a:t>
            </a:r>
            <a:r>
              <a:rPr lang="en-US" altLang="zh-CN" sz="1600" b="1" dirty="0" err="1">
                <a:cs typeface="Arial" panose="020B0604020202020204" pitchFamily="34" charset="0"/>
              </a:rPr>
              <a:t>yield_wait</a:t>
            </a:r>
            <a:r>
              <a:rPr lang="en-US" altLang="zh-CN" sz="1600" b="1" dirty="0">
                <a:cs typeface="Arial" panose="020B0604020202020204" pitchFamily="34" charset="0"/>
              </a:rPr>
              <a:t>() </a:t>
            </a:r>
            <a:r>
              <a:rPr lang="zh-CN" altLang="en-US" sz="1600" b="1" dirty="0">
                <a:cs typeface="Arial" panose="020B0604020202020204" pitchFamily="34" charset="0"/>
              </a:rPr>
              <a:t>释放</a:t>
            </a:r>
            <a:r>
              <a:rPr lang="en-US" altLang="zh-CN" sz="1600" b="1" dirty="0">
                <a:cs typeface="Arial" panose="020B0604020202020204" pitchFamily="34" charset="0"/>
              </a:rPr>
              <a:t> </a:t>
            </a:r>
            <a:r>
              <a:rPr lang="en-US" altLang="zh-CN" sz="1600" b="1" dirty="0" err="1">
                <a:cs typeface="Arial" panose="020B0604020202020204" pitchFamily="34" charset="0"/>
              </a:rPr>
              <a:t>t_lock</a:t>
            </a:r>
            <a:r>
              <a:rPr lang="en-US" altLang="zh-CN" sz="1600" b="1" dirty="0">
                <a:cs typeface="Arial" panose="020B0604020202020204" pitchFamily="34" charset="0"/>
              </a:rPr>
              <a:t>, </a:t>
            </a:r>
            <a:r>
              <a:rPr lang="zh-CN" altLang="en-US" sz="1600" b="1" dirty="0">
                <a:cs typeface="Arial" panose="020B0604020202020204" pitchFamily="34" charset="0"/>
              </a:rPr>
              <a:t>另一个</a:t>
            </a:r>
            <a:r>
              <a:rPr lang="en-US" altLang="zh-CN" sz="1600" b="1" dirty="0">
                <a:cs typeface="Arial" panose="020B0604020202020204" pitchFamily="34" charset="0"/>
              </a:rPr>
              <a:t> CPU </a:t>
            </a:r>
            <a:r>
              <a:rPr lang="zh-CN" altLang="en-US" sz="1600" b="1" dirty="0">
                <a:cs typeface="Arial" panose="020B0604020202020204" pitchFamily="34" charset="0"/>
              </a:rPr>
              <a:t>可能立刻运行当前线程，</a:t>
            </a:r>
            <a:r>
              <a:rPr lang="zh-CN" altLang="en-US" sz="1600" b="1" dirty="0">
                <a:solidFill>
                  <a:schemeClr val="accent1"/>
                </a:solidFill>
                <a:cs typeface="Arial" panose="020B0604020202020204" pitchFamily="34" charset="0"/>
              </a:rPr>
              <a:t>导致</a:t>
            </a:r>
            <a:r>
              <a:rPr lang="en-US" altLang="zh-CN" sz="1600" b="1" dirty="0">
                <a:solidFill>
                  <a:schemeClr val="accent1"/>
                </a:solidFill>
                <a:cs typeface="Arial" panose="020B0604020202020204" pitchFamily="34" charset="0"/>
              </a:rPr>
              <a:t>2</a:t>
            </a:r>
            <a:r>
              <a:rPr lang="zh-CN" altLang="en-US" sz="1600" b="1" dirty="0">
                <a:solidFill>
                  <a:schemeClr val="accent1"/>
                </a:solidFill>
                <a:cs typeface="Arial" panose="020B0604020202020204" pitchFamily="34" charset="0"/>
              </a:rPr>
              <a:t>个</a:t>
            </a:r>
            <a:r>
              <a:rPr lang="en-US" altLang="zh-CN" sz="1600" b="1" dirty="0">
                <a:solidFill>
                  <a:schemeClr val="accent1"/>
                </a:solidFill>
                <a:cs typeface="Arial" panose="020B0604020202020204" pitchFamily="34" charset="0"/>
              </a:rPr>
              <a:t>CPU</a:t>
            </a:r>
            <a:r>
              <a:rPr lang="zh-CN" altLang="en-US" sz="1600" b="1" dirty="0">
                <a:solidFill>
                  <a:schemeClr val="accent1"/>
                </a:solidFill>
                <a:cs typeface="Arial" panose="020B0604020202020204" pitchFamily="34" charset="0"/>
              </a:rPr>
              <a:t>的</a:t>
            </a:r>
            <a:r>
              <a:rPr lang="en-US" altLang="zh-CN" sz="1600" b="1" dirty="0">
                <a:solidFill>
                  <a:schemeClr val="accent1"/>
                </a:solidFill>
                <a:cs typeface="Arial" panose="020B0604020202020204" pitchFamily="34" charset="0"/>
              </a:rPr>
              <a:t>SP</a:t>
            </a:r>
            <a:r>
              <a:rPr lang="zh-CN" altLang="en-US" sz="1600" b="1" dirty="0">
                <a:solidFill>
                  <a:schemeClr val="accent1"/>
                </a:solidFill>
                <a:cs typeface="Arial" panose="020B0604020202020204" pitchFamily="34" charset="0"/>
              </a:rPr>
              <a:t>会同时指向当前线程</a:t>
            </a:r>
            <a:r>
              <a:rPr lang="zh-CN" altLang="en-US" sz="1600" dirty="0">
                <a:cs typeface="Arial" panose="020B0604020202020204" pitchFamily="34" charset="0"/>
              </a:rPr>
              <a:t>，于是栈被破坏！</a:t>
            </a:r>
            <a:endParaRPr lang="en-US" altLang="zh-CN" sz="1600" dirty="0">
              <a:cs typeface="Arial" panose="020B0604020202020204" pitchFamily="34" charset="0"/>
            </a:endParaRPr>
          </a:p>
          <a:p>
            <a:endParaRPr lang="en-US" altLang="zh-CN" sz="1600" dirty="0">
              <a:cs typeface="Arial" panose="020B0604020202020204" pitchFamily="34" charset="0"/>
            </a:endParaRPr>
          </a:p>
          <a:p>
            <a:r>
              <a:rPr lang="zh-CN" altLang="en-US" sz="1400" dirty="0">
                <a:cs typeface="Arial" panose="020B0604020202020204" pitchFamily="34" charset="0"/>
              </a:rPr>
              <a:t>一种可能的时间线：线程</a:t>
            </a:r>
            <a:r>
              <a:rPr lang="en-US" altLang="zh-CN" sz="1400" dirty="0">
                <a:cs typeface="Arial" panose="020B0604020202020204" pitchFamily="34" charset="0"/>
              </a:rPr>
              <a:t>-0</a:t>
            </a:r>
            <a:r>
              <a:rPr lang="zh-CN" altLang="en-US" sz="1400" dirty="0">
                <a:cs typeface="Arial" panose="020B0604020202020204" pitchFamily="34" charset="0"/>
              </a:rPr>
              <a:t>在</a:t>
            </a:r>
            <a:r>
              <a:rPr lang="en-US" altLang="zh-CN" sz="1400" dirty="0">
                <a:cs typeface="Arial" panose="020B0604020202020204" pitchFamily="34" charset="0"/>
              </a:rPr>
              <a:t>CPU-0</a:t>
            </a:r>
            <a:r>
              <a:rPr lang="zh-CN" altLang="en-US" sz="1400" dirty="0">
                <a:cs typeface="Arial" panose="020B0604020202020204" pitchFamily="34" charset="0"/>
              </a:rPr>
              <a:t>上运行</a:t>
            </a:r>
            <a:r>
              <a:rPr lang="en-US" altLang="zh-CN" sz="1400" dirty="0">
                <a:cs typeface="Arial" panose="020B0604020202020204" pitchFamily="34" charset="0"/>
              </a:rPr>
              <a:t>wait</a:t>
            </a:r>
            <a:r>
              <a:rPr lang="zh-CN" altLang="en-US" sz="1400" dirty="0">
                <a:cs typeface="Arial" panose="020B0604020202020204" pitchFamily="34" charset="0"/>
              </a:rPr>
              <a:t>，正在箭头处 </a:t>
            </a:r>
            <a:r>
              <a:rPr lang="en-US" altLang="zh-CN" sz="1400" dirty="0">
                <a:cs typeface="Arial" panose="020B0604020202020204" pitchFamily="34" charset="0"/>
              </a:rPr>
              <a:t>→</a:t>
            </a:r>
            <a:r>
              <a:rPr lang="zh-CN" altLang="en-US" sz="1400" dirty="0">
                <a:cs typeface="Arial" panose="020B0604020202020204" pitchFamily="34" charset="0"/>
              </a:rPr>
              <a:t> </a:t>
            </a:r>
            <a:r>
              <a:rPr lang="en-US" altLang="zh-CN" sz="1400" dirty="0">
                <a:cs typeface="Arial" panose="020B0604020202020204" pitchFamily="34" charset="0"/>
              </a:rPr>
              <a:t>CPU-1</a:t>
            </a:r>
            <a:r>
              <a:rPr lang="zh-CN" altLang="en-US" sz="1400" dirty="0">
                <a:cs typeface="Arial" panose="020B0604020202020204" pitchFamily="34" charset="0"/>
              </a:rPr>
              <a:t>上的线程</a:t>
            </a:r>
            <a:r>
              <a:rPr lang="en-US" altLang="zh-CN" sz="1400" dirty="0">
                <a:cs typeface="Arial" panose="020B0604020202020204" pitchFamily="34" charset="0"/>
              </a:rPr>
              <a:t>-1</a:t>
            </a:r>
            <a:r>
              <a:rPr lang="zh-CN" altLang="en-US" sz="1400" dirty="0">
                <a:cs typeface="Arial" panose="020B0604020202020204" pitchFamily="34" charset="0"/>
              </a:rPr>
              <a:t>运行</a:t>
            </a:r>
            <a:r>
              <a:rPr lang="en-US" altLang="zh-CN" sz="1400" dirty="0">
                <a:cs typeface="Arial" panose="020B0604020202020204" pitchFamily="34" charset="0"/>
              </a:rPr>
              <a:t>signal</a:t>
            </a:r>
            <a:r>
              <a:rPr lang="zh-CN" altLang="en-US" sz="1400" dirty="0">
                <a:cs typeface="Arial" panose="020B0604020202020204" pitchFamily="34" charset="0"/>
              </a:rPr>
              <a:t>，将线程</a:t>
            </a:r>
            <a:r>
              <a:rPr lang="en-US" altLang="zh-CN" sz="1400" dirty="0">
                <a:cs typeface="Arial" panose="020B0604020202020204" pitchFamily="34" charset="0"/>
              </a:rPr>
              <a:t>-0</a:t>
            </a:r>
            <a:r>
              <a:rPr lang="zh-CN" altLang="en-US" sz="1400" dirty="0">
                <a:cs typeface="Arial" panose="020B0604020202020204" pitchFamily="34" charset="0"/>
              </a:rPr>
              <a:t>的状态恢复成</a:t>
            </a:r>
            <a:r>
              <a:rPr lang="en-US" altLang="zh-CN" sz="1400" dirty="0">
                <a:cs typeface="Arial" panose="020B0604020202020204" pitchFamily="34" charset="0"/>
              </a:rPr>
              <a:t>RUNNABLE</a:t>
            </a:r>
            <a:r>
              <a:rPr lang="zh-CN" altLang="en-US" sz="1400" dirty="0">
                <a:cs typeface="Arial" panose="020B0604020202020204" pitchFamily="34" charset="0"/>
              </a:rPr>
              <a:t> </a:t>
            </a:r>
            <a:r>
              <a:rPr lang="en-US" altLang="zh-CN" sz="1400" dirty="0">
                <a:cs typeface="Arial" panose="020B0604020202020204" pitchFamily="34" charset="0"/>
              </a:rPr>
              <a:t>→</a:t>
            </a:r>
            <a:r>
              <a:rPr lang="zh-CN" altLang="en-US" sz="1400" dirty="0">
                <a:cs typeface="Arial" panose="020B0604020202020204" pitchFamily="34" charset="0"/>
              </a:rPr>
              <a:t> </a:t>
            </a:r>
            <a:r>
              <a:rPr lang="en-US" altLang="zh-CN" sz="1400" dirty="0">
                <a:cs typeface="Arial" panose="020B0604020202020204" pitchFamily="34" charset="0"/>
              </a:rPr>
              <a:t>CPU-2</a:t>
            </a:r>
            <a:r>
              <a:rPr lang="zh-CN" altLang="en-US" sz="1400" dirty="0">
                <a:cs typeface="Arial" panose="020B0604020202020204" pitchFamily="34" charset="0"/>
              </a:rPr>
              <a:t>上的</a:t>
            </a:r>
            <a:r>
              <a:rPr lang="en-US" altLang="zh-CN" sz="1400" dirty="0">
                <a:cs typeface="Arial" panose="020B0604020202020204" pitchFamily="34" charset="0"/>
              </a:rPr>
              <a:t>thread-2</a:t>
            </a:r>
            <a:r>
              <a:rPr lang="zh-CN" altLang="en-US" sz="1400" dirty="0">
                <a:cs typeface="Arial" panose="020B0604020202020204" pitchFamily="34" charset="0"/>
              </a:rPr>
              <a:t>调用了</a:t>
            </a:r>
            <a:r>
              <a:rPr lang="en-US" altLang="zh-CN" sz="1400" dirty="0">
                <a:cs typeface="Arial" panose="020B0604020202020204" pitchFamily="34" charset="0"/>
              </a:rPr>
              <a:t>wait</a:t>
            </a:r>
            <a:r>
              <a:rPr lang="zh-CN" altLang="en-US" sz="1400" dirty="0">
                <a:cs typeface="Arial" panose="020B0604020202020204" pitchFamily="34" charset="0"/>
              </a:rPr>
              <a:t>，找到了</a:t>
            </a:r>
            <a:r>
              <a:rPr lang="en-US" altLang="zh-CN" sz="1400" dirty="0">
                <a:cs typeface="Arial" panose="020B0604020202020204" pitchFamily="34" charset="0"/>
              </a:rPr>
              <a:t>RUNNABLE</a:t>
            </a:r>
            <a:r>
              <a:rPr lang="zh-CN" altLang="en-US" sz="1400" dirty="0">
                <a:cs typeface="Arial" panose="020B0604020202020204" pitchFamily="34" charset="0"/>
              </a:rPr>
              <a:t>的线程</a:t>
            </a:r>
            <a:r>
              <a:rPr lang="en-US" altLang="zh-CN" sz="1400" dirty="0">
                <a:cs typeface="Arial" panose="020B0604020202020204" pitchFamily="34" charset="0"/>
              </a:rPr>
              <a:t>-0</a:t>
            </a:r>
            <a:r>
              <a:rPr lang="zh-CN" altLang="en-US" sz="1400" dirty="0">
                <a:cs typeface="Arial" panose="020B0604020202020204" pitchFamily="34" charset="0"/>
              </a:rPr>
              <a:t>，并开始运行 </a:t>
            </a:r>
            <a:r>
              <a:rPr lang="en-US" altLang="zh-CN" sz="1400" dirty="0">
                <a:cs typeface="Arial" panose="020B0604020202020204" pitchFamily="34" charset="0"/>
              </a:rPr>
              <a:t>→</a:t>
            </a:r>
            <a:r>
              <a:rPr lang="zh-CN" altLang="en-US" sz="1400" dirty="0">
                <a:cs typeface="Arial" panose="020B0604020202020204" pitchFamily="34" charset="0"/>
              </a:rPr>
              <a:t> 此时</a:t>
            </a:r>
            <a:r>
              <a:rPr lang="en-US" altLang="zh-CN" sz="1400" dirty="0">
                <a:cs typeface="Arial" panose="020B0604020202020204" pitchFamily="34" charset="0"/>
              </a:rPr>
              <a:t>CPU-0</a:t>
            </a:r>
            <a:r>
              <a:rPr lang="zh-CN" altLang="en-US" sz="1400" dirty="0">
                <a:cs typeface="Arial" panose="020B0604020202020204" pitchFamily="34" charset="0"/>
              </a:rPr>
              <a:t>和</a:t>
            </a:r>
            <a:r>
              <a:rPr lang="en-US" altLang="zh-CN" sz="1400" dirty="0">
                <a:cs typeface="Arial" panose="020B0604020202020204" pitchFamily="34" charset="0"/>
              </a:rPr>
              <a:t>CPU-2</a:t>
            </a:r>
            <a:r>
              <a:rPr lang="zh-CN" altLang="en-US" sz="1400" dirty="0">
                <a:cs typeface="Arial" panose="020B0604020202020204" pitchFamily="34" charset="0"/>
              </a:rPr>
              <a:t>的</a:t>
            </a:r>
            <a:r>
              <a:rPr lang="en-US" altLang="zh-CN" sz="1400" dirty="0">
                <a:cs typeface="Arial" panose="020B0604020202020204" pitchFamily="34" charset="0"/>
              </a:rPr>
              <a:t>SP</a:t>
            </a:r>
            <a:r>
              <a:rPr lang="zh-CN" altLang="en-US" sz="1400" dirty="0">
                <a:cs typeface="Arial" panose="020B0604020202020204" pitchFamily="34" charset="0"/>
              </a:rPr>
              <a:t>都指向了线程</a:t>
            </a:r>
            <a:r>
              <a:rPr lang="en-US" altLang="zh-CN" sz="1400" dirty="0">
                <a:cs typeface="Arial" panose="020B0604020202020204" pitchFamily="34" charset="0"/>
              </a:rPr>
              <a:t>-0</a:t>
            </a:r>
            <a:r>
              <a:rPr lang="zh-CN" altLang="en-US" sz="1400" dirty="0">
                <a:cs typeface="Arial" panose="020B0604020202020204" pitchFamily="34" charset="0"/>
              </a:rPr>
              <a:t>的栈！</a:t>
            </a:r>
            <a:endParaRPr lang="en-US" altLang="zh-CN" sz="1400" dirty="0">
              <a:cs typeface="Arial" panose="020B0604020202020204" pitchFamily="34" charset="0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539552" y="2425452"/>
            <a:ext cx="64807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右大括号 9"/>
          <p:cNvSpPr/>
          <p:nvPr/>
        </p:nvSpPr>
        <p:spPr>
          <a:xfrm>
            <a:off x="5004048" y="481237"/>
            <a:ext cx="216024" cy="3528392"/>
          </a:xfrm>
          <a:prstGeom prst="rightBrace">
            <a:avLst>
              <a:gd name="adj1" fmla="val 75584"/>
              <a:gd name="adj2" fmla="val 75226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 flipH="1">
            <a:off x="5329904" y="3132713"/>
            <a:ext cx="28803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79247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40421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 // called by wait()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[CPU].stack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09639" y="170332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YIELD_WAIT()</a:t>
            </a:r>
            <a:endParaRPr lang="zh-CN" altLang="en-US" sz="3200" dirty="0"/>
          </a:p>
        </p:txBody>
      </p:sp>
      <p:sp>
        <p:nvSpPr>
          <p:cNvPr id="15" name="矩形 14"/>
          <p:cNvSpPr/>
          <p:nvPr/>
        </p:nvSpPr>
        <p:spPr>
          <a:xfrm>
            <a:off x="5309639" y="1537741"/>
            <a:ext cx="3887986" cy="2349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2" name="矩形 1"/>
          <p:cNvSpPr/>
          <p:nvPr/>
        </p:nvSpPr>
        <p:spPr>
          <a:xfrm>
            <a:off x="971600" y="1263640"/>
            <a:ext cx="2448272" cy="327309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右大括号 5"/>
          <p:cNvSpPr/>
          <p:nvPr/>
        </p:nvSpPr>
        <p:spPr>
          <a:xfrm>
            <a:off x="5004048" y="481236"/>
            <a:ext cx="216024" cy="3816423"/>
          </a:xfrm>
          <a:prstGeom prst="rightBrace">
            <a:avLst>
              <a:gd name="adj1" fmla="val 75584"/>
              <a:gd name="adj2" fmla="val 69413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>
            <a:off x="5329904" y="3132713"/>
            <a:ext cx="28803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8"/>
          <p:cNvCxnSpPr/>
          <p:nvPr/>
        </p:nvCxnSpPr>
        <p:spPr>
          <a:xfrm>
            <a:off x="539552" y="2713484"/>
            <a:ext cx="64807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FA96673F-206E-4F4A-9AF0-44550661AEDD}"/>
              </a:ext>
            </a:extLst>
          </p:cNvPr>
          <p:cNvSpPr/>
          <p:nvPr/>
        </p:nvSpPr>
        <p:spPr>
          <a:xfrm>
            <a:off x="431540" y="4504796"/>
            <a:ext cx="8280920" cy="94487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cs typeface="Arial" panose="020B0604020202020204" pitchFamily="34" charset="0"/>
              </a:rPr>
              <a:t>改进：为每个</a:t>
            </a:r>
            <a:r>
              <a:rPr lang="en-US" altLang="zh-CN" sz="1600" b="1" dirty="0">
                <a:cs typeface="Arial" panose="020B0604020202020204" pitchFamily="34" charset="0"/>
              </a:rPr>
              <a:t>CPU</a:t>
            </a:r>
            <a:r>
              <a:rPr lang="zh-CN" altLang="en-US" sz="1600" b="1" dirty="0">
                <a:cs typeface="Arial" panose="020B0604020202020204" pitchFamily="34" charset="0"/>
              </a:rPr>
              <a:t>专门设一个栈，记录在</a:t>
            </a:r>
            <a:r>
              <a:rPr lang="en-US" altLang="zh-CN" sz="1600" b="1" dirty="0" err="1">
                <a:cs typeface="Arial" panose="020B0604020202020204" pitchFamily="34" charset="0"/>
              </a:rPr>
              <a:t>cpus</a:t>
            </a:r>
            <a:r>
              <a:rPr lang="zh-CN" altLang="en-US" sz="1600" b="1" dirty="0">
                <a:cs typeface="Arial" panose="020B0604020202020204" pitchFamily="34" charset="0"/>
              </a:rPr>
              <a:t>表中</a:t>
            </a:r>
            <a:endParaRPr lang="en-US" altLang="zh-CN" sz="1600" b="1" dirty="0">
              <a:cs typeface="Arial" panose="020B0604020202020204" pitchFamily="34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cs typeface="Arial" panose="020B0604020202020204" pitchFamily="34" charset="0"/>
              </a:rPr>
              <a:t>这个栈不会共享（每个</a:t>
            </a:r>
            <a:r>
              <a:rPr lang="en-US" altLang="zh-CN" sz="1400" dirty="0">
                <a:cs typeface="Arial" panose="020B0604020202020204" pitchFamily="34" charset="0"/>
              </a:rPr>
              <a:t>CPU</a:t>
            </a:r>
            <a:r>
              <a:rPr lang="zh-CN" altLang="en-US" sz="1400" dirty="0">
                <a:cs typeface="Arial" panose="020B0604020202020204" pitchFamily="34" charset="0"/>
              </a:rPr>
              <a:t>独占），不用担心多个</a:t>
            </a:r>
            <a:r>
              <a:rPr lang="en-US" altLang="zh-CN" sz="1400" dirty="0">
                <a:cs typeface="Arial" panose="020B0604020202020204" pitchFamily="34" charset="0"/>
              </a:rPr>
              <a:t>CPU</a:t>
            </a:r>
            <a:r>
              <a:rPr lang="zh-CN" altLang="en-US" sz="1400" dirty="0">
                <a:cs typeface="Arial" panose="020B0604020202020204" pitchFamily="34" charset="0"/>
              </a:rPr>
              <a:t>的</a:t>
            </a:r>
            <a:r>
              <a:rPr lang="en-US" altLang="zh-CN" sz="1400" dirty="0">
                <a:cs typeface="Arial" panose="020B0604020202020204" pitchFamily="34" charset="0"/>
              </a:rPr>
              <a:t>SP</a:t>
            </a:r>
            <a:r>
              <a:rPr lang="zh-CN" altLang="en-US" sz="1400" dirty="0">
                <a:cs typeface="Arial" panose="020B0604020202020204" pitchFamily="34" charset="0"/>
              </a:rPr>
              <a:t>同时指向这个栈</a:t>
            </a:r>
            <a:endParaRPr lang="en-US" altLang="zh-CN" sz="1400" dirty="0">
              <a:cs typeface="Arial" panose="020B0604020202020204" pitchFamily="34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cs typeface="Arial" panose="020B0604020202020204" pitchFamily="34" charset="0"/>
              </a:rPr>
              <a:t>这只是一个临时的栈，马上</a:t>
            </a:r>
            <a:r>
              <a:rPr lang="en-US" altLang="zh-CN" sz="1400" dirty="0">
                <a:cs typeface="Arial" panose="020B0604020202020204" pitchFamily="34" charset="0"/>
              </a:rPr>
              <a:t>SP</a:t>
            </a:r>
            <a:r>
              <a:rPr lang="zh-CN" altLang="en-US" sz="1400" dirty="0">
                <a:cs typeface="Arial" panose="020B0604020202020204" pitchFamily="34" charset="0"/>
              </a:rPr>
              <a:t>就会指向新线程的栈</a:t>
            </a:r>
            <a:endParaRPr lang="en-US" altLang="zh-CN" sz="12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326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时钟中断处理函数</a:t>
            </a:r>
          </a:p>
        </p:txBody>
      </p:sp>
      <p:sp>
        <p:nvSpPr>
          <p:cNvPr id="4" name="矩形 3"/>
          <p:cNvSpPr/>
          <p:nvPr/>
        </p:nvSpPr>
        <p:spPr>
          <a:xfrm>
            <a:off x="479402" y="1489348"/>
            <a:ext cx="8341070" cy="2613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timer_interrupt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push PC</a:t>
            </a:r>
            <a:endParaRPr lang="en-US" altLang="zh-CN" sz="1600" dirty="0">
              <a:solidFill>
                <a:schemeClr val="accent3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push registers</a:t>
            </a:r>
            <a:endParaRPr lang="en-US" altLang="zh-CN" sz="1600" dirty="0">
              <a:solidFill>
                <a:schemeClr val="accent3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</a:t>
            </a:r>
            <a:endParaRPr lang="en-US" altLang="zh-CN" sz="1600" dirty="0">
              <a:solidFill>
                <a:schemeClr val="accent3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yield()</a:t>
            </a:r>
            <a:endParaRPr lang="zh-CN" altLang="en-US" sz="1600" dirty="0">
              <a:highlight>
                <a:srgbClr val="FFFF0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pop registers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pop PC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9D8F03-F8BF-4D43-A207-D85BDCDFB170}"/>
              </a:ext>
            </a:extLst>
          </p:cNvPr>
          <p:cNvSpPr/>
          <p:nvPr/>
        </p:nvSpPr>
        <p:spPr>
          <a:xfrm>
            <a:off x="4566265" y="913284"/>
            <a:ext cx="4572000" cy="460638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yield()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1AF10E61-3CB7-E245-97EA-0CBC0D00C45F}"/>
              </a:ext>
            </a:extLst>
          </p:cNvPr>
          <p:cNvCxnSpPr/>
          <p:nvPr/>
        </p:nvCxnSpPr>
        <p:spPr>
          <a:xfrm>
            <a:off x="1619672" y="3073524"/>
            <a:ext cx="27363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589FFA5B-8491-8843-8E34-2DBA7CC6359F}"/>
              </a:ext>
            </a:extLst>
          </p:cNvPr>
          <p:cNvCxnSpPr>
            <a:cxnSpLocks/>
          </p:cNvCxnSpPr>
          <p:nvPr/>
        </p:nvCxnSpPr>
        <p:spPr>
          <a:xfrm flipV="1">
            <a:off x="4355976" y="1129308"/>
            <a:ext cx="0" cy="19442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53CD1A79-29F2-AC47-A74A-53C330D401F2}"/>
              </a:ext>
            </a:extLst>
          </p:cNvPr>
          <p:cNvCxnSpPr/>
          <p:nvPr/>
        </p:nvCxnSpPr>
        <p:spPr>
          <a:xfrm>
            <a:off x="4355976" y="1129308"/>
            <a:ext cx="2102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3040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40421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 // called by wait()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[CPU].stack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09639" y="170332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YIELD_WAIT()</a:t>
            </a:r>
            <a:endParaRPr lang="zh-CN" altLang="en-US" sz="3200" dirty="0"/>
          </a:p>
        </p:txBody>
      </p:sp>
      <p:sp>
        <p:nvSpPr>
          <p:cNvPr id="15" name="矩形 14"/>
          <p:cNvSpPr/>
          <p:nvPr/>
        </p:nvSpPr>
        <p:spPr>
          <a:xfrm>
            <a:off x="5309639" y="1537741"/>
            <a:ext cx="3887986" cy="2349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6" name="右大括号 5"/>
          <p:cNvSpPr/>
          <p:nvPr/>
        </p:nvSpPr>
        <p:spPr>
          <a:xfrm>
            <a:off x="5004048" y="481236"/>
            <a:ext cx="216024" cy="3816423"/>
          </a:xfrm>
          <a:prstGeom prst="rightBrace">
            <a:avLst>
              <a:gd name="adj1" fmla="val 75584"/>
              <a:gd name="adj2" fmla="val 69413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>
            <a:off x="5329904" y="3132713"/>
            <a:ext cx="28803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4">
            <a:extLst>
              <a:ext uri="{FF2B5EF4-FFF2-40B4-BE49-F238E27FC236}">
                <a16:creationId xmlns:a16="http://schemas.microsoft.com/office/drawing/2014/main" id="{D350C102-E97A-6F50-A53C-0E27DD39732B}"/>
              </a:ext>
            </a:extLst>
          </p:cNvPr>
          <p:cNvSpPr/>
          <p:nvPr/>
        </p:nvSpPr>
        <p:spPr>
          <a:xfrm>
            <a:off x="5252808" y="3909273"/>
            <a:ext cx="4572000" cy="45886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yield()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3" name="矩形 7">
            <a:extLst>
              <a:ext uri="{FF2B5EF4-FFF2-40B4-BE49-F238E27FC236}">
                <a16:creationId xmlns:a16="http://schemas.microsoft.com/office/drawing/2014/main" id="{C76615BF-0AF6-AB61-817A-96876E53B818}"/>
              </a:ext>
            </a:extLst>
          </p:cNvPr>
          <p:cNvSpPr/>
          <p:nvPr/>
        </p:nvSpPr>
        <p:spPr>
          <a:xfrm>
            <a:off x="251520" y="4565381"/>
            <a:ext cx="8640960" cy="98488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1600" b="1" dirty="0">
                <a:cs typeface="Arial" panose="020B0604020202020204" pitchFamily="34" charset="0"/>
              </a:rPr>
              <a:t>问题</a:t>
            </a:r>
            <a:r>
              <a:rPr lang="en-US" altLang="zh-CN" sz="1600" dirty="0">
                <a:cs typeface="Arial" panose="020B0604020202020204" pitchFamily="34" charset="0"/>
              </a:rPr>
              <a:t>: </a:t>
            </a:r>
            <a:r>
              <a:rPr lang="zh-CN" altLang="en-US" sz="1600" dirty="0">
                <a:cs typeface="Arial" panose="020B0604020202020204" pitchFamily="34" charset="0"/>
              </a:rPr>
              <a:t>如果</a:t>
            </a:r>
            <a:r>
              <a:rPr lang="en-US" altLang="zh-CN" sz="1600" dirty="0">
                <a:cs typeface="Arial" panose="020B0604020202020204" pitchFamily="34" charset="0"/>
              </a:rPr>
              <a:t>CPU</a:t>
            </a:r>
            <a:r>
              <a:rPr lang="zh-CN" altLang="en-US" sz="1600" dirty="0">
                <a:cs typeface="Arial" panose="020B0604020202020204" pitchFamily="34" charset="0"/>
              </a:rPr>
              <a:t>正在运行</a:t>
            </a:r>
            <a:r>
              <a:rPr lang="en-US" altLang="zh-CN" sz="1600" dirty="0">
                <a:cs typeface="Arial" panose="020B0604020202020204" pitchFamily="34" charset="0"/>
              </a:rPr>
              <a:t>yield / </a:t>
            </a:r>
            <a:r>
              <a:rPr lang="en-US" altLang="zh-CN" sz="1600" dirty="0" err="1">
                <a:cs typeface="Arial" panose="020B0604020202020204" pitchFamily="34" charset="0"/>
              </a:rPr>
              <a:t>yield_wait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zh-CN" altLang="en-US" sz="1600" dirty="0">
                <a:cs typeface="Arial" panose="020B0604020202020204" pitchFamily="34" charset="0"/>
              </a:rPr>
              <a:t>的时候，发生了时钟中断，怎么办？</a:t>
            </a:r>
            <a:endParaRPr lang="en-US" altLang="zh-CN" sz="1600" dirty="0">
              <a:cs typeface="Arial" panose="020B0604020202020204" pitchFamily="34" charset="0"/>
            </a:endParaRPr>
          </a:p>
          <a:p>
            <a:r>
              <a:rPr lang="zh-CN" altLang="en-US" sz="1600" dirty="0">
                <a:cs typeface="Arial" panose="020B0604020202020204" pitchFamily="34" charset="0"/>
              </a:rPr>
              <a:t>因为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en-US" altLang="zh-CN" sz="1600" dirty="0" err="1">
                <a:cs typeface="Arial" panose="020B0604020202020204" pitchFamily="34" charset="0"/>
              </a:rPr>
              <a:t>t_lock</a:t>
            </a:r>
            <a:r>
              <a:rPr lang="en-US" altLang="zh-CN" sz="1600" dirty="0">
                <a:cs typeface="Arial" panose="020B0604020202020204" pitchFamily="34" charset="0"/>
              </a:rPr>
              <a:t> </a:t>
            </a:r>
            <a:r>
              <a:rPr lang="zh-CN" altLang="en-US" sz="1600" dirty="0">
                <a:cs typeface="Arial" panose="020B0604020202020204" pitchFamily="34" charset="0"/>
              </a:rPr>
              <a:t>已经被当前</a:t>
            </a:r>
            <a:r>
              <a:rPr lang="en-US" altLang="zh-CN" sz="1600" dirty="0">
                <a:cs typeface="Arial" panose="020B0604020202020204" pitchFamily="34" charset="0"/>
              </a:rPr>
              <a:t>CPU</a:t>
            </a:r>
            <a:r>
              <a:rPr lang="zh-CN" altLang="en-US" sz="1600" dirty="0">
                <a:cs typeface="Arial" panose="020B0604020202020204" pitchFamily="34" charset="0"/>
              </a:rPr>
              <a:t>拿到了，当发生时钟中断后，其</a:t>
            </a:r>
            <a:r>
              <a:rPr lang="en-US" altLang="zh-CN" sz="1600" dirty="0">
                <a:cs typeface="Arial" panose="020B0604020202020204" pitchFamily="34" charset="0"/>
              </a:rPr>
              <a:t>handler</a:t>
            </a:r>
            <a:r>
              <a:rPr lang="zh-CN" altLang="en-US" sz="1600" dirty="0">
                <a:cs typeface="Arial" panose="020B0604020202020204" pitchFamily="34" charset="0"/>
              </a:rPr>
              <a:t>调用 </a:t>
            </a:r>
            <a:r>
              <a:rPr lang="en-US" altLang="zh-CN" sz="1600" dirty="0">
                <a:cs typeface="Arial" panose="020B0604020202020204" pitchFamily="34" charset="0"/>
              </a:rPr>
              <a:t>yield()</a:t>
            </a:r>
            <a:r>
              <a:rPr lang="zh-CN" altLang="en-US" sz="1600" dirty="0">
                <a:cs typeface="Arial" panose="020B0604020202020204" pitchFamily="34" charset="0"/>
              </a:rPr>
              <a:t>时会再次尝试拿 </a:t>
            </a:r>
            <a:r>
              <a:rPr lang="en-US" altLang="zh-CN" sz="1600" dirty="0" err="1">
                <a:cs typeface="Arial" panose="020B0604020202020204" pitchFamily="34" charset="0"/>
              </a:rPr>
              <a:t>t_lock</a:t>
            </a:r>
            <a:r>
              <a:rPr lang="zh-CN" altLang="en-US" sz="1600" dirty="0">
                <a:cs typeface="Arial" panose="020B0604020202020204" pitchFamily="34" charset="0"/>
              </a:rPr>
              <a:t>，从而自己等自己！</a:t>
            </a:r>
            <a:endParaRPr lang="en-US" altLang="zh-CN" sz="16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2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460638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 // called by wait()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[CPU].stack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enable_interrupt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disable_interrupt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09639" y="170332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YIELD_WAIT()</a:t>
            </a:r>
            <a:endParaRPr lang="zh-CN" altLang="en-US" sz="3200" dirty="0"/>
          </a:p>
        </p:txBody>
      </p:sp>
      <p:sp>
        <p:nvSpPr>
          <p:cNvPr id="15" name="矩形 14"/>
          <p:cNvSpPr/>
          <p:nvPr/>
        </p:nvSpPr>
        <p:spPr>
          <a:xfrm>
            <a:off x="5309639" y="1537741"/>
            <a:ext cx="3887986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disable_interrupt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enable_interrupt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2" name="矩形 1"/>
          <p:cNvSpPr/>
          <p:nvPr/>
        </p:nvSpPr>
        <p:spPr>
          <a:xfrm>
            <a:off x="1043608" y="2712421"/>
            <a:ext cx="2592288" cy="577127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705175" y="1896682"/>
            <a:ext cx="2395217" cy="269780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705175" y="3827409"/>
            <a:ext cx="2395217" cy="296758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>
            <a:cxnSpLocks/>
            <a:stCxn id="5" idx="3"/>
          </p:cNvCxnSpPr>
          <p:nvPr/>
        </p:nvCxnSpPr>
        <p:spPr>
          <a:xfrm>
            <a:off x="971600" y="2994550"/>
            <a:ext cx="195725" cy="69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右大括号 11"/>
          <p:cNvSpPr/>
          <p:nvPr/>
        </p:nvSpPr>
        <p:spPr>
          <a:xfrm>
            <a:off x="5004048" y="481236"/>
            <a:ext cx="216024" cy="4392488"/>
          </a:xfrm>
          <a:prstGeom prst="rightBrace">
            <a:avLst>
              <a:gd name="adj1" fmla="val 75584"/>
              <a:gd name="adj2" fmla="val 66786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>
            <a:off x="5329904" y="3420745"/>
            <a:ext cx="28803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CB04FE42-27CE-4F4C-9D20-C9E47A815920}"/>
              </a:ext>
            </a:extLst>
          </p:cNvPr>
          <p:cNvSpPr/>
          <p:nvPr/>
        </p:nvSpPr>
        <p:spPr>
          <a:xfrm>
            <a:off x="91231" y="2840661"/>
            <a:ext cx="880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yield()</a:t>
            </a:r>
            <a:endParaRPr lang="zh-CN" altLang="en-US" sz="1400" dirty="0"/>
          </a:p>
        </p:txBody>
      </p:sp>
      <p:sp>
        <p:nvSpPr>
          <p:cNvPr id="3" name="矩形 4">
            <a:extLst>
              <a:ext uri="{FF2B5EF4-FFF2-40B4-BE49-F238E27FC236}">
                <a16:creationId xmlns:a16="http://schemas.microsoft.com/office/drawing/2014/main" id="{5087DB46-3A3C-6ACE-68CB-2C2BCF2FCDA4}"/>
              </a:ext>
            </a:extLst>
          </p:cNvPr>
          <p:cNvSpPr/>
          <p:nvPr/>
        </p:nvSpPr>
        <p:spPr>
          <a:xfrm>
            <a:off x="5338290" y="4513684"/>
            <a:ext cx="4572000" cy="45886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yield()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945271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07C0C-D181-97AE-59D1-B87B7B0B5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DB59E16-FAC0-9322-8CA9-D82238C36A99}"/>
              </a:ext>
            </a:extLst>
          </p:cNvPr>
          <p:cNvSpPr/>
          <p:nvPr/>
        </p:nvSpPr>
        <p:spPr>
          <a:xfrm>
            <a:off x="755576" y="409228"/>
            <a:ext cx="4572000" cy="460638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 // called by wait()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[CPU].stack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enable_interrupt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disable_interrupt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E9D76548-0348-12DA-E7E7-273A464D8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639" y="170332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YIELD_WAIT()</a:t>
            </a:r>
            <a:endParaRPr lang="zh-CN" altLang="en-US" sz="3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073182E-0471-ABC3-1EBD-2C858F060CBB}"/>
              </a:ext>
            </a:extLst>
          </p:cNvPr>
          <p:cNvSpPr/>
          <p:nvPr/>
        </p:nvSpPr>
        <p:spPr>
          <a:xfrm>
            <a:off x="5309639" y="1537741"/>
            <a:ext cx="3887986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disable_interrupt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enable_interrupt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EBA5C73-584B-170A-BFFB-9B4E3A907039}"/>
              </a:ext>
            </a:extLst>
          </p:cNvPr>
          <p:cNvSpPr/>
          <p:nvPr/>
        </p:nvSpPr>
        <p:spPr>
          <a:xfrm>
            <a:off x="1043608" y="2712421"/>
            <a:ext cx="2592288" cy="577127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A529D89-0D70-241E-DB13-6FE42183D942}"/>
              </a:ext>
            </a:extLst>
          </p:cNvPr>
          <p:cNvSpPr/>
          <p:nvPr/>
        </p:nvSpPr>
        <p:spPr>
          <a:xfrm>
            <a:off x="5705175" y="1896682"/>
            <a:ext cx="2395217" cy="269780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2ACBB54-7B58-CA13-D2A3-81EBE3665AD1}"/>
              </a:ext>
            </a:extLst>
          </p:cNvPr>
          <p:cNvSpPr/>
          <p:nvPr/>
        </p:nvSpPr>
        <p:spPr>
          <a:xfrm>
            <a:off x="5705175" y="3827409"/>
            <a:ext cx="2395217" cy="296758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F225472-F191-7754-22F7-520F677E9B6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971600" y="2994550"/>
            <a:ext cx="195725" cy="69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右大括号 11">
            <a:extLst>
              <a:ext uri="{FF2B5EF4-FFF2-40B4-BE49-F238E27FC236}">
                <a16:creationId xmlns:a16="http://schemas.microsoft.com/office/drawing/2014/main" id="{61232DEA-44CA-C009-1D18-7278A217D34A}"/>
              </a:ext>
            </a:extLst>
          </p:cNvPr>
          <p:cNvSpPr/>
          <p:nvPr/>
        </p:nvSpPr>
        <p:spPr>
          <a:xfrm>
            <a:off x="5004048" y="481236"/>
            <a:ext cx="216024" cy="4392488"/>
          </a:xfrm>
          <a:prstGeom prst="rightBrace">
            <a:avLst>
              <a:gd name="adj1" fmla="val 75584"/>
              <a:gd name="adj2" fmla="val 66786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AF198E5A-319C-82B3-43D1-9737AFDA7769}"/>
              </a:ext>
            </a:extLst>
          </p:cNvPr>
          <p:cNvCxnSpPr/>
          <p:nvPr/>
        </p:nvCxnSpPr>
        <p:spPr>
          <a:xfrm flipH="1">
            <a:off x="5329904" y="3420745"/>
            <a:ext cx="28803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4B87264B-B56C-545B-B622-4C98BDCC6C28}"/>
              </a:ext>
            </a:extLst>
          </p:cNvPr>
          <p:cNvSpPr/>
          <p:nvPr/>
        </p:nvSpPr>
        <p:spPr>
          <a:xfrm>
            <a:off x="91231" y="2840661"/>
            <a:ext cx="880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yield()</a:t>
            </a:r>
            <a:endParaRPr lang="zh-CN" altLang="en-US" sz="1400" dirty="0"/>
          </a:p>
        </p:txBody>
      </p:sp>
      <p:sp>
        <p:nvSpPr>
          <p:cNvPr id="3" name="矩形 4">
            <a:extLst>
              <a:ext uri="{FF2B5EF4-FFF2-40B4-BE49-F238E27FC236}">
                <a16:creationId xmlns:a16="http://schemas.microsoft.com/office/drawing/2014/main" id="{7A1C2472-4217-C21E-E275-0706D2E1ECAD}"/>
              </a:ext>
            </a:extLst>
          </p:cNvPr>
          <p:cNvSpPr/>
          <p:nvPr/>
        </p:nvSpPr>
        <p:spPr>
          <a:xfrm>
            <a:off x="5033496" y="1077184"/>
            <a:ext cx="4572000" cy="45886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yield()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642F5E4-4CAE-BD65-AFC3-E0DBDB7F0F84}"/>
              </a:ext>
            </a:extLst>
          </p:cNvPr>
          <p:cNvSpPr/>
          <p:nvPr/>
        </p:nvSpPr>
        <p:spPr>
          <a:xfrm>
            <a:off x="752058" y="5140643"/>
            <a:ext cx="778038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b="1" dirty="0">
                <a:cs typeface="Arial" panose="020B0604020202020204" pitchFamily="34" charset="0"/>
              </a:rPr>
              <a:t>新问题</a:t>
            </a:r>
            <a:r>
              <a:rPr lang="en-US" altLang="zh-CN" dirty="0">
                <a:cs typeface="Arial" panose="020B0604020202020204" pitchFamily="34" charset="0"/>
              </a:rPr>
              <a:t>: </a:t>
            </a:r>
            <a:r>
              <a:rPr lang="zh-CN" altLang="en-US" dirty="0">
                <a:cs typeface="Arial" panose="020B0604020202020204" pitchFamily="34" charset="0"/>
              </a:rPr>
              <a:t>如果时钟中断来了，会导致错误的</a:t>
            </a:r>
            <a:r>
              <a:rPr lang="en-US" altLang="zh-CN" dirty="0">
                <a:cs typeface="Arial" panose="020B0604020202020204" pitchFamily="34" charset="0"/>
              </a:rPr>
              <a:t>thread</a:t>
            </a:r>
            <a:r>
              <a:rPr lang="zh-CN" altLang="en-US" dirty="0">
                <a:cs typeface="Arial" panose="020B0604020202020204" pitchFamily="34" charset="0"/>
              </a:rPr>
              <a:t>去</a:t>
            </a:r>
            <a:r>
              <a:rPr lang="en-US" altLang="zh-CN" dirty="0">
                <a:cs typeface="Arial" panose="020B0604020202020204" pitchFamily="34" charset="0"/>
              </a:rPr>
              <a:t>sleep</a:t>
            </a:r>
            <a:r>
              <a:rPr lang="zh-CN" altLang="en-US" dirty="0">
                <a:cs typeface="Arial" panose="020B0604020202020204" pitchFamily="34" charset="0"/>
              </a:rPr>
              <a:t>！</a:t>
            </a:r>
            <a:endParaRPr lang="en-US" altLang="zh-CN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918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5576" y="409228"/>
            <a:ext cx="4572000" cy="488851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 // called by wait()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null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[CPU].stack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enable_interrupt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disable_interrupt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5309639" y="170332"/>
            <a:ext cx="3359224" cy="952500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YIELD_WAIT()</a:t>
            </a:r>
            <a:endParaRPr lang="zh-CN" altLang="en-US" sz="3200" dirty="0"/>
          </a:p>
        </p:txBody>
      </p:sp>
      <p:sp>
        <p:nvSpPr>
          <p:cNvPr id="15" name="矩形 14"/>
          <p:cNvSpPr/>
          <p:nvPr/>
        </p:nvSpPr>
        <p:spPr>
          <a:xfrm>
            <a:off x="5309639" y="1537741"/>
            <a:ext cx="3887986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wait(cv, lock):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disable_interrupt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unlock(lock)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[id].cv = cv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WAITING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yield_wait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enable_interrupt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lock(lock)</a:t>
            </a:r>
          </a:p>
        </p:txBody>
      </p:sp>
      <p:sp>
        <p:nvSpPr>
          <p:cNvPr id="2" name="矩形 1"/>
          <p:cNvSpPr/>
          <p:nvPr/>
        </p:nvSpPr>
        <p:spPr>
          <a:xfrm>
            <a:off x="913994" y="985292"/>
            <a:ext cx="2851517" cy="297264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FF5AEE30-E285-A049-BD63-A250B5913232}"/>
              </a:ext>
            </a:extLst>
          </p:cNvPr>
          <p:cNvCxnSpPr>
            <a:cxnSpLocks/>
          </p:cNvCxnSpPr>
          <p:nvPr/>
        </p:nvCxnSpPr>
        <p:spPr>
          <a:xfrm>
            <a:off x="4932040" y="3433564"/>
            <a:ext cx="8640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F4994FC7-F0C3-1548-B36A-4314BE66B9CC}"/>
              </a:ext>
            </a:extLst>
          </p:cNvPr>
          <p:cNvCxnSpPr>
            <a:cxnSpLocks/>
          </p:cNvCxnSpPr>
          <p:nvPr/>
        </p:nvCxnSpPr>
        <p:spPr>
          <a:xfrm flipV="1">
            <a:off x="4932040" y="636960"/>
            <a:ext cx="0" cy="2808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7C57406F-DCA1-974E-8D25-4B4E67208C5D}"/>
              </a:ext>
            </a:extLst>
          </p:cNvPr>
          <p:cNvCxnSpPr>
            <a:cxnSpLocks/>
          </p:cNvCxnSpPr>
          <p:nvPr/>
        </p:nvCxnSpPr>
        <p:spPr>
          <a:xfrm flipH="1">
            <a:off x="4572000" y="636960"/>
            <a:ext cx="3600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0206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时钟中断处理函数</a:t>
            </a:r>
          </a:p>
        </p:txBody>
      </p:sp>
      <p:sp>
        <p:nvSpPr>
          <p:cNvPr id="4" name="矩形 3"/>
          <p:cNvSpPr/>
          <p:nvPr/>
        </p:nvSpPr>
        <p:spPr>
          <a:xfrm>
            <a:off x="479402" y="1489348"/>
            <a:ext cx="8341070" cy="2613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timer_interrupt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push PC</a:t>
            </a:r>
            <a:endParaRPr lang="en-US" altLang="zh-CN" sz="1600" dirty="0">
              <a:solidFill>
                <a:schemeClr val="accent3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push registers</a:t>
            </a:r>
            <a:endParaRPr lang="en-US" altLang="zh-CN" sz="1600" dirty="0">
              <a:solidFill>
                <a:schemeClr val="accent3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</a:t>
            </a:r>
            <a:endParaRPr lang="en-US" altLang="zh-CN" sz="1600" dirty="0">
              <a:solidFill>
                <a:schemeClr val="accent3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yield()</a:t>
            </a:r>
            <a:endParaRPr lang="zh-CN" altLang="en-US" sz="1600" dirty="0">
              <a:highlight>
                <a:srgbClr val="FFFF0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pop registers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pop PC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A9D8F03-F8BF-4D43-A207-D85BDCDFB170}"/>
              </a:ext>
            </a:extLst>
          </p:cNvPr>
          <p:cNvSpPr/>
          <p:nvPr/>
        </p:nvSpPr>
        <p:spPr>
          <a:xfrm>
            <a:off x="4566265" y="625252"/>
            <a:ext cx="4572000" cy="487075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b="1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yield()</a:t>
            </a:r>
            <a:r>
              <a:rPr lang="en-US" altLang="zh-C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id =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</a:t>
            </a:r>
          </a:p>
          <a:p>
            <a:pPr>
              <a:lnSpc>
                <a:spcPts val="2200"/>
              </a:lnSpc>
            </a:pP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(thread</a:t>
            </a: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null)</a:t>
            </a:r>
            <a:r>
              <a:rPr lang="zh-CN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RUNNABLE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= SP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do: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  id = (id + 1) mod N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!= RUNNABLE</a:t>
            </a:r>
          </a:p>
          <a:p>
            <a:pPr>
              <a:lnSpc>
                <a:spcPts val="2200"/>
              </a:lnSpc>
            </a:pP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SP = </a:t>
            </a: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</a:t>
            </a:r>
            <a:r>
              <a:rPr lang="en-US" altLang="zh-C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altLang="zh-CN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threads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[id].state = RUNNING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1600" b="1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cpus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[CPU].thread = id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>
              <a:lnSpc>
                <a:spcPts val="2200"/>
              </a:lnSpc>
            </a:pP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  unlock(</a:t>
            </a:r>
            <a:r>
              <a:rPr lang="en-US" altLang="zh-CN" sz="16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t_lock</a:t>
            </a:r>
            <a:r>
              <a:rPr lang="en-US" altLang="zh-CN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1AF10E61-3CB7-E245-97EA-0CBC0D00C45F}"/>
              </a:ext>
            </a:extLst>
          </p:cNvPr>
          <p:cNvCxnSpPr/>
          <p:nvPr/>
        </p:nvCxnSpPr>
        <p:spPr>
          <a:xfrm>
            <a:off x="1619672" y="3073524"/>
            <a:ext cx="27363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589FFA5B-8491-8843-8E34-2DBA7CC6359F}"/>
              </a:ext>
            </a:extLst>
          </p:cNvPr>
          <p:cNvCxnSpPr>
            <a:cxnSpLocks/>
          </p:cNvCxnSpPr>
          <p:nvPr/>
        </p:nvCxnSpPr>
        <p:spPr>
          <a:xfrm flipV="1">
            <a:off x="4355976" y="841276"/>
            <a:ext cx="0" cy="22322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53CD1A79-29F2-AC47-A74A-53C330D401F2}"/>
              </a:ext>
            </a:extLst>
          </p:cNvPr>
          <p:cNvCxnSpPr/>
          <p:nvPr/>
        </p:nvCxnSpPr>
        <p:spPr>
          <a:xfrm>
            <a:off x="4355976" y="841276"/>
            <a:ext cx="2102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E1B83663-601C-C84D-B71D-D3AA87ADDA9E}"/>
              </a:ext>
            </a:extLst>
          </p:cNvPr>
          <p:cNvSpPr/>
          <p:nvPr/>
        </p:nvSpPr>
        <p:spPr>
          <a:xfrm>
            <a:off x="4650056" y="1777380"/>
            <a:ext cx="3450336" cy="297264"/>
          </a:xfrm>
          <a:prstGeom prst="rect">
            <a:avLst/>
          </a:prstGeom>
          <a:solidFill>
            <a:srgbClr val="FF0000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9116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7C3CFBB2-29A4-9845-909C-D2C6211C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/>
              <a:t>信号量的实现</a:t>
            </a:r>
          </a:p>
        </p:txBody>
      </p:sp>
    </p:spTree>
    <p:extLst>
      <p:ext uri="{BB962C8B-B14F-4D97-AF65-F5344CB8AC3E}">
        <p14:creationId xmlns:p14="http://schemas.microsoft.com/office/powerpoint/2010/main" val="2011345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使用</a:t>
            </a:r>
            <a:r>
              <a:rPr lang="en-US" altLang="zh-CN" dirty="0"/>
              <a:t>lock</a:t>
            </a:r>
            <a:r>
              <a:rPr lang="zh-CN" altLang="en-US" dirty="0"/>
              <a:t>保护生产者的两种实现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80827"/>
            <a:ext cx="4464496" cy="37716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send(bb, message):</a:t>
            </a:r>
          </a:p>
          <a:p>
            <a:pPr marL="0" indent="0">
              <a:buNone/>
            </a:pP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lock(</a:t>
            </a:r>
            <a:r>
              <a:rPr kumimoji="1" lang="en-US" altLang="zh-CN" sz="14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bb.send_lock</a:t>
            </a: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 while True:</a:t>
            </a: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if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–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&lt; N:</a:t>
            </a: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mod N] &lt;- message</a:t>
            </a: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 marL="0" indent="0">
              <a:buNone/>
            </a:pP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unlock(</a:t>
            </a:r>
            <a:r>
              <a:rPr kumimoji="1" lang="en-US" altLang="zh-CN" sz="14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bb.send_lock</a:t>
            </a: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return</a:t>
            </a:r>
            <a:endParaRPr kumimoji="1" lang="zh-CN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8EFD43B-3C0F-6943-9A0F-AA4361604715}"/>
              </a:ext>
            </a:extLst>
          </p:cNvPr>
          <p:cNvSpPr txBox="1"/>
          <p:nvPr/>
        </p:nvSpPr>
        <p:spPr>
          <a:xfrm>
            <a:off x="465179" y="5159379"/>
            <a:ext cx="38033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注意：</a:t>
            </a:r>
            <a:r>
              <a:rPr kumimoji="1" lang="en-US" altLang="zh-CN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bb.send_lock</a:t>
            </a:r>
            <a:r>
              <a:rPr kumimoji="1" lang="zh-CN" altLang="en-US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只保护</a:t>
            </a:r>
            <a:r>
              <a:rPr kumimoji="1" lang="en-US" altLang="zh-CN" sz="16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send</a:t>
            </a:r>
            <a:endParaRPr lang="zh-CN" altLang="en-US" sz="1600" dirty="0">
              <a:solidFill>
                <a:schemeClr val="accent1"/>
              </a:solidFill>
            </a:endParaRP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77E2949-FE2D-224B-AB90-A03E48B5C9DC}"/>
              </a:ext>
            </a:extLst>
          </p:cNvPr>
          <p:cNvSpPr txBox="1">
            <a:spLocks/>
          </p:cNvSpPr>
          <p:nvPr/>
        </p:nvSpPr>
        <p:spPr>
          <a:xfrm>
            <a:off x="4461024" y="1333500"/>
            <a:ext cx="4546848" cy="418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Char char="•"/>
              <a:defRPr sz="2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send(bb, message):</a:t>
            </a:r>
          </a:p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while True:</a:t>
            </a:r>
          </a:p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kumimoji="1" lang="zh-CN" altLang="en-US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lock(</a:t>
            </a:r>
            <a:r>
              <a:rPr kumimoji="1" lang="en-US" altLang="zh-CN" sz="14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bb.send_lock</a:t>
            </a: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if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–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bb.out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&lt; N:</a:t>
            </a:r>
          </a:p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bb.buf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mod N] &lt;- message</a:t>
            </a:r>
          </a:p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bb.in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kumimoji="1" lang="zh-CN" altLang="en-US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unlock(</a:t>
            </a:r>
            <a:r>
              <a:rPr kumimoji="1" lang="en-US" altLang="zh-CN" sz="14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bb.send_lock</a:t>
            </a: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  return</a:t>
            </a:r>
            <a:endParaRPr kumimoji="1" lang="zh-CN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kumimoji="1" lang="zh-CN" altLang="en-US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unlock(</a:t>
            </a:r>
            <a:r>
              <a:rPr kumimoji="1" lang="en-US" altLang="zh-CN" sz="1400" dirty="0" err="1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bb.send_lock</a:t>
            </a:r>
            <a:r>
              <a:rPr kumimoji="1" lang="en-US" altLang="zh-CN" sz="1400" dirty="0">
                <a:solidFill>
                  <a:srgbClr val="009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kumimoji="1" lang="zh-CN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8FFACDE-B09D-7D4E-9AB4-84A55BBE74A5}"/>
              </a:ext>
            </a:extLst>
          </p:cNvPr>
          <p:cNvSpPr txBox="1"/>
          <p:nvPr/>
        </p:nvSpPr>
        <p:spPr>
          <a:xfrm>
            <a:off x="465179" y="4757807"/>
            <a:ext cx="27173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实现</a:t>
            </a:r>
            <a:r>
              <a:rPr kumimoji="1"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-1</a:t>
            </a: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：缺点：拿着锁轮询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C4DE93-D0C1-E14F-9006-D548629615B2}"/>
              </a:ext>
            </a:extLst>
          </p:cNvPr>
          <p:cNvSpPr txBox="1"/>
          <p:nvPr/>
        </p:nvSpPr>
        <p:spPr>
          <a:xfrm>
            <a:off x="4716016" y="5065428"/>
            <a:ext cx="27173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实现</a:t>
            </a:r>
            <a:r>
              <a:rPr kumimoji="1"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-2</a:t>
            </a:r>
            <a:r>
              <a: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：不断放锁再拿锁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5582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82D166-3921-FF47-A5F6-66AFDB6CC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866"/>
            <a:ext cx="8508268" cy="900442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回顾：生产者消费者问题的另一种实现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2DC931-5026-434C-BF14-31E7B2F89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9EA992-5F29-A74B-B670-706F70D8D4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2983AD-0F3D-C449-A2A8-28435278C93C}"/>
              </a:ext>
            </a:extLst>
          </p:cNvPr>
          <p:cNvSpPr/>
          <p:nvPr/>
        </p:nvSpPr>
        <p:spPr>
          <a:xfrm>
            <a:off x="516927" y="1561356"/>
            <a:ext cx="749119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1600" dirty="0">
                <a:latin typeface="Courier" pitchFamily="2" charset="0"/>
              </a:rPr>
              <a:t>while(true) {</a:t>
            </a:r>
          </a:p>
          <a:p>
            <a:r>
              <a:rPr lang="en-CN" sz="1600" dirty="0">
                <a:latin typeface="Courier" pitchFamily="2" charset="0"/>
              </a:rPr>
              <a:t>	new_msg = produce_new();</a:t>
            </a:r>
            <a:endParaRPr lang="en-CN" sz="1600" dirty="0">
              <a:solidFill>
                <a:schemeClr val="accent1"/>
              </a:solidFill>
              <a:latin typeface="Courier" pitchFamily="2" charset="0"/>
            </a:endParaRPr>
          </a:p>
          <a:p>
            <a:r>
              <a:rPr lang="en-CN" sz="1600">
                <a:solidFill>
                  <a:schemeClr val="accent1"/>
                </a:solidFill>
                <a:latin typeface="Courier" pitchFamily="2" charset="0"/>
              </a:rPr>
              <a:t>	lock</a:t>
            </a:r>
            <a:r>
              <a:rPr lang="en-CN" sz="1600" dirty="0">
                <a:solidFill>
                  <a:schemeClr val="accent1"/>
                </a:solidFill>
                <a:latin typeface="Courier" pitchFamily="2" charset="0"/>
              </a:rPr>
              <a:t>(&amp;empty_slot_lock);</a:t>
            </a:r>
          </a:p>
          <a:p>
            <a:r>
              <a:rPr lang="en-CN" sz="1600" dirty="0">
                <a:latin typeface="Courier" pitchFamily="2" charset="0"/>
              </a:rPr>
              <a:t>	while (</a:t>
            </a:r>
            <a:r>
              <a:rPr lang="en-CN" sz="1600" dirty="0">
                <a:solidFill>
                  <a:schemeClr val="accent5"/>
                </a:solidFill>
                <a:latin typeface="Courier" pitchFamily="2" charset="0"/>
              </a:rPr>
              <a:t>empty_slot </a:t>
            </a:r>
            <a:r>
              <a:rPr lang="en-CN" sz="1600" dirty="0">
                <a:latin typeface="Courier" pitchFamily="2" charset="0"/>
              </a:rPr>
              <a:t>== 0) </a:t>
            </a:r>
          </a:p>
          <a:p>
            <a:r>
              <a:rPr lang="en-CN" sz="1600" dirty="0">
                <a:latin typeface="Courier" pitchFamily="2" charset="0"/>
              </a:rPr>
              <a:t>	</a:t>
            </a:r>
            <a:r>
              <a:rPr lang="en-CN" sz="1600">
                <a:latin typeface="Courier" pitchFamily="2" charset="0"/>
              </a:rPr>
              <a:t>	</a:t>
            </a:r>
            <a:r>
              <a:rPr lang="en-CN" sz="1600">
                <a:solidFill>
                  <a:schemeClr val="accent1"/>
                </a:solidFill>
                <a:latin typeface="Courier" pitchFamily="2" charset="0"/>
              </a:rPr>
              <a:t>cond</a:t>
            </a:r>
            <a:r>
              <a:rPr lang="en-CN" sz="1600" dirty="0">
                <a:solidFill>
                  <a:schemeClr val="accent1"/>
                </a:solidFill>
                <a:latin typeface="Courier" pitchFamily="2" charset="0"/>
              </a:rPr>
              <a:t>_wait(&amp;empty_cond, &amp;empty_slot_lock);</a:t>
            </a:r>
          </a:p>
          <a:p>
            <a:r>
              <a:rPr lang="en-CN" sz="1600" dirty="0">
                <a:latin typeface="Courier" pitchFamily="2" charset="0"/>
              </a:rPr>
              <a:t>	</a:t>
            </a:r>
            <a:r>
              <a:rPr lang="en-CN" sz="1600" dirty="0">
                <a:solidFill>
                  <a:schemeClr val="accent5"/>
                </a:solidFill>
                <a:latin typeface="Courier" pitchFamily="2" charset="0"/>
              </a:rPr>
              <a:t>empty</a:t>
            </a:r>
            <a:r>
              <a:rPr lang="en-CN" sz="1600">
                <a:solidFill>
                  <a:schemeClr val="accent5"/>
                </a:solidFill>
                <a:latin typeface="Courier" pitchFamily="2" charset="0"/>
              </a:rPr>
              <a:t>_slot</a:t>
            </a:r>
            <a:r>
              <a:rPr lang="en-CN" sz="1600">
                <a:latin typeface="Courier" pitchFamily="2" charset="0"/>
              </a:rPr>
              <a:t>-</a:t>
            </a:r>
            <a:r>
              <a:rPr lang="en-CN" sz="1600" dirty="0">
                <a:latin typeface="Courier" pitchFamily="2" charset="0"/>
              </a:rPr>
              <a:t>-;</a:t>
            </a:r>
            <a:endParaRPr lang="en-CN" sz="1600" dirty="0">
              <a:solidFill>
                <a:schemeClr val="accent1"/>
              </a:solidFill>
              <a:latin typeface="Courier" pitchFamily="2" charset="0"/>
            </a:endParaRPr>
          </a:p>
          <a:p>
            <a:r>
              <a:rPr lang="en-CN" sz="1600">
                <a:solidFill>
                  <a:schemeClr val="accent1"/>
                </a:solidFill>
                <a:latin typeface="Courier" pitchFamily="2" charset="0"/>
              </a:rPr>
              <a:t>	unlock</a:t>
            </a:r>
            <a:r>
              <a:rPr lang="en-CN" sz="1600" dirty="0">
                <a:solidFill>
                  <a:schemeClr val="accent1"/>
                </a:solidFill>
                <a:latin typeface="Courier" pitchFamily="2" charset="0"/>
              </a:rPr>
              <a:t>(&amp;empty_slot_lock);</a:t>
            </a:r>
          </a:p>
          <a:p>
            <a:endParaRPr lang="en-CN" sz="1600" dirty="0">
              <a:latin typeface="Courier" pitchFamily="2" charset="0"/>
            </a:endParaRPr>
          </a:p>
          <a:p>
            <a:r>
              <a:rPr lang="en-CN" sz="1600" dirty="0">
                <a:latin typeface="Courier" pitchFamily="2" charset="0"/>
              </a:rPr>
              <a:t>	buffer_add(new_msg);</a:t>
            </a:r>
          </a:p>
          <a:p>
            <a:r>
              <a:rPr lang="en-CN" sz="1600" dirty="0">
                <a:latin typeface="Courier" pitchFamily="2" charset="0"/>
              </a:rPr>
              <a:t>	// ...</a:t>
            </a:r>
          </a:p>
          <a:p>
            <a:r>
              <a:rPr lang="en-CN" sz="1600" dirty="0">
                <a:latin typeface="Courier" pitchFamily="2" charset="0"/>
              </a:rPr>
              <a:t>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ECF80A-8C1D-204A-9EE1-30DC5AD6636C}"/>
              </a:ext>
            </a:extLst>
          </p:cNvPr>
          <p:cNvSpPr txBox="1"/>
          <p:nvPr/>
        </p:nvSpPr>
        <p:spPr>
          <a:xfrm>
            <a:off x="513750" y="1021872"/>
            <a:ext cx="1340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生产者：</a:t>
            </a:r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EFF294-4086-F449-828E-7D8D6E2DEEBD}"/>
              </a:ext>
            </a:extLst>
          </p:cNvPr>
          <p:cNvSpPr/>
          <p:nvPr/>
        </p:nvSpPr>
        <p:spPr>
          <a:xfrm>
            <a:off x="2171343" y="1021872"/>
            <a:ext cx="5468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使用</a:t>
            </a:r>
            <a:r>
              <a:rPr lang="zh-CN" altLang="en-US" dirty="0"/>
              <a:t> </a:t>
            </a:r>
            <a:r>
              <a:rPr lang="en-US" b="1" dirty="0" err="1"/>
              <a:t>互斥锁</a:t>
            </a:r>
            <a:r>
              <a:rPr lang="zh-CN" altLang="en-US" dirty="0"/>
              <a:t> 搭配 </a:t>
            </a:r>
            <a:r>
              <a:rPr lang="en-US" b="1" dirty="0"/>
              <a:t>条件变量</a:t>
            </a:r>
            <a:r>
              <a:rPr lang="zh-CN" altLang="en-US" dirty="0"/>
              <a:t> </a:t>
            </a:r>
            <a:r>
              <a:rPr lang="en-US" dirty="0"/>
              <a:t>完成</a:t>
            </a:r>
            <a:r>
              <a:rPr lang="en-US" b="1" dirty="0"/>
              <a:t>资源的等待与消耗</a:t>
            </a:r>
            <a:endParaRPr lang="en-CN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A65265-C0B8-964F-95A0-90C5352B487D}"/>
              </a:ext>
            </a:extLst>
          </p:cNvPr>
          <p:cNvSpPr/>
          <p:nvPr/>
        </p:nvSpPr>
        <p:spPr>
          <a:xfrm>
            <a:off x="513750" y="4460210"/>
            <a:ext cx="82638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当前实现</a:t>
            </a:r>
            <a:r>
              <a:rPr lang="zh-CN" altLang="en-US" dirty="0">
                <a:solidFill>
                  <a:schemeClr val="accent1"/>
                </a:solidFill>
              </a:rPr>
              <a:t>：</a:t>
            </a:r>
            <a:r>
              <a:rPr lang="en-US" dirty="0" err="1">
                <a:solidFill>
                  <a:schemeClr val="accent1"/>
                </a:solidFill>
              </a:rPr>
              <a:t>需要单独创建互斥锁</a:t>
            </a:r>
            <a:r>
              <a:rPr lang="zh-CN" altLang="en-US" dirty="0">
                <a:solidFill>
                  <a:schemeClr val="accent1"/>
                </a:solidFill>
              </a:rPr>
              <a:t>与条件变量，并手动通过计数器来管理资源数量</a:t>
            </a:r>
            <a:endParaRPr lang="en-C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3C70E6-8A3E-9C45-8B9D-E25EF5840994}"/>
              </a:ext>
            </a:extLst>
          </p:cNvPr>
          <p:cNvSpPr/>
          <p:nvPr/>
        </p:nvSpPr>
        <p:spPr>
          <a:xfrm>
            <a:off x="1284786" y="4874181"/>
            <a:ext cx="5955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/>
              <a:t>为何不提出新的同步原语</a:t>
            </a:r>
            <a:r>
              <a:rPr lang="zh-CN" altLang="en-US" dirty="0"/>
              <a:t>，便于在多个线程之间</a:t>
            </a:r>
            <a:r>
              <a:rPr lang="zh-CN" altLang="en-US" b="1" dirty="0"/>
              <a:t>管理资源</a:t>
            </a:r>
            <a:endParaRPr lang="en-CN" b="1" dirty="0"/>
          </a:p>
        </p:txBody>
      </p:sp>
      <p:sp>
        <p:nvSpPr>
          <p:cNvPr id="6" name="右箭头 5">
            <a:extLst>
              <a:ext uri="{FF2B5EF4-FFF2-40B4-BE49-F238E27FC236}">
                <a16:creationId xmlns:a16="http://schemas.microsoft.com/office/drawing/2014/main" id="{67ECC5EE-96EF-614C-9B50-9611373AF466}"/>
              </a:ext>
            </a:extLst>
          </p:cNvPr>
          <p:cNvSpPr/>
          <p:nvPr/>
        </p:nvSpPr>
        <p:spPr>
          <a:xfrm>
            <a:off x="1308783" y="2129502"/>
            <a:ext cx="144016" cy="17015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9A5B3F9D-19D3-7A4B-8AD0-FBE06E63083B}"/>
              </a:ext>
            </a:extLst>
          </p:cNvPr>
          <p:cNvSpPr/>
          <p:nvPr/>
        </p:nvSpPr>
        <p:spPr>
          <a:xfrm>
            <a:off x="1311154" y="2616258"/>
            <a:ext cx="144016" cy="17015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右箭头 12">
            <a:extLst>
              <a:ext uri="{FF2B5EF4-FFF2-40B4-BE49-F238E27FC236}">
                <a16:creationId xmlns:a16="http://schemas.microsoft.com/office/drawing/2014/main" id="{DAA0800F-926B-4040-8143-32F4E132773F}"/>
              </a:ext>
            </a:extLst>
          </p:cNvPr>
          <p:cNvSpPr/>
          <p:nvPr/>
        </p:nvSpPr>
        <p:spPr>
          <a:xfrm>
            <a:off x="1308783" y="3103014"/>
            <a:ext cx="144016" cy="17015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452026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信号量的使用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4237997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415712" y="3361556"/>
            <a:ext cx="52882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Courier" pitchFamily="2" charset="0"/>
              </a:rPr>
              <a:t>void producer(void) {</a:t>
            </a:r>
          </a:p>
          <a:p>
            <a:r>
              <a:rPr lang="en-US">
                <a:latin typeface="Courier" pitchFamily="2" charset="0"/>
              </a:rPr>
              <a:t>	new_msg = produce_new(); 	</a:t>
            </a:r>
            <a:r>
              <a:rPr lang="en-US">
                <a:solidFill>
                  <a:schemeClr val="accent1"/>
                </a:solidFill>
                <a:latin typeface="Courier" pitchFamily="2" charset="0"/>
              </a:rPr>
              <a:t>sem_wait</a:t>
            </a:r>
            <a:r>
              <a:rPr lang="en-US">
                <a:latin typeface="Courier" pitchFamily="2" charset="0"/>
              </a:rPr>
              <a:t>(&amp;empty_slot_sem);</a:t>
            </a:r>
          </a:p>
          <a:p>
            <a:r>
              <a:rPr lang="en-US">
                <a:latin typeface="Courier" pitchFamily="2" charset="0"/>
              </a:rPr>
              <a:t>	buffer_add(new_msg); 	</a:t>
            </a:r>
          </a:p>
          <a:p>
            <a:r>
              <a:rPr lang="en-US">
                <a:latin typeface="Courier" pitchFamily="2" charset="0"/>
              </a:rPr>
              <a:t>       </a:t>
            </a:r>
            <a:r>
              <a:rPr lang="en-CN" dirty="0">
                <a:latin typeface="Courier" pitchFamily="2" charset="0"/>
              </a:rPr>
              <a:t>// ...</a:t>
            </a:r>
          </a:p>
          <a:p>
            <a:r>
              <a:rPr lang="en-US">
                <a:latin typeface="Courier" pitchFamily="2" charset="0"/>
              </a:rPr>
              <a:t>}</a:t>
            </a:r>
            <a:endParaRPr lang="en-CN"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F4477A-A1CF-3344-84EB-70166AC121D2}"/>
              </a:ext>
            </a:extLst>
          </p:cNvPr>
          <p:cNvSpPr/>
          <p:nvPr/>
        </p:nvSpPr>
        <p:spPr>
          <a:xfrm>
            <a:off x="5540743" y="3920185"/>
            <a:ext cx="2024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消耗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empty_slot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19E82-4823-2D4D-B976-E634A3E19C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65468-10D2-9544-B3DC-89EEB6EF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61</a:t>
            </a:fld>
            <a:endParaRPr lang="zh-CN" alt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E1C30F9-B691-AB4C-9137-172F45B35DA9}"/>
              </a:ext>
            </a:extLst>
          </p:cNvPr>
          <p:cNvSpPr/>
          <p:nvPr/>
        </p:nvSpPr>
        <p:spPr>
          <a:xfrm>
            <a:off x="3635896" y="123376"/>
            <a:ext cx="749119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1600" dirty="0">
                <a:latin typeface="Courier" pitchFamily="2" charset="0"/>
              </a:rPr>
              <a:t>while(true) {</a:t>
            </a:r>
          </a:p>
          <a:p>
            <a:r>
              <a:rPr lang="en-CN" sz="1600" dirty="0">
                <a:latin typeface="Courier" pitchFamily="2" charset="0"/>
              </a:rPr>
              <a:t>	new_msg = produce_new();</a:t>
            </a:r>
            <a:endParaRPr lang="en-CN" sz="1600" dirty="0">
              <a:solidFill>
                <a:schemeClr val="accent1"/>
              </a:solidFill>
              <a:latin typeface="Courier" pitchFamily="2" charset="0"/>
            </a:endParaRPr>
          </a:p>
          <a:p>
            <a:r>
              <a:rPr lang="en-CN" sz="1600">
                <a:solidFill>
                  <a:schemeClr val="accent1"/>
                </a:solidFill>
                <a:latin typeface="Courier" pitchFamily="2" charset="0"/>
              </a:rPr>
              <a:t>	</a:t>
            </a:r>
            <a:r>
              <a:rPr lang="en-CN" sz="1600">
                <a:solidFill>
                  <a:srgbClr val="00B050"/>
                </a:solidFill>
                <a:latin typeface="Courier" pitchFamily="2" charset="0"/>
              </a:rPr>
              <a:t>lock</a:t>
            </a:r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(&amp;empty_slot_lock);</a:t>
            </a:r>
          </a:p>
          <a:p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	while (empty_slot == 0) </a:t>
            </a:r>
          </a:p>
          <a:p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	</a:t>
            </a:r>
            <a:r>
              <a:rPr lang="en-CN" sz="1600">
                <a:solidFill>
                  <a:srgbClr val="00B050"/>
                </a:solidFill>
                <a:latin typeface="Courier" pitchFamily="2" charset="0"/>
              </a:rPr>
              <a:t>	cond</a:t>
            </a:r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_wait(&amp;empty_cond,</a:t>
            </a:r>
          </a:p>
          <a:p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                     &amp;empty_slot_lock);</a:t>
            </a:r>
          </a:p>
          <a:p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	empty_slot --;</a:t>
            </a:r>
          </a:p>
          <a:p>
            <a:r>
              <a:rPr lang="en-CN" sz="1600">
                <a:solidFill>
                  <a:srgbClr val="00B050"/>
                </a:solidFill>
                <a:latin typeface="Courier" pitchFamily="2" charset="0"/>
              </a:rPr>
              <a:t>	unlock</a:t>
            </a:r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(&amp;empty_slot_lock);</a:t>
            </a:r>
          </a:p>
          <a:p>
            <a:endParaRPr lang="en-CN" sz="1600" dirty="0">
              <a:latin typeface="Courier" pitchFamily="2" charset="0"/>
            </a:endParaRPr>
          </a:p>
          <a:p>
            <a:r>
              <a:rPr lang="en-CN" sz="1600" dirty="0">
                <a:latin typeface="Courier" pitchFamily="2" charset="0"/>
              </a:rPr>
              <a:t>	buffer_add(new_msg);</a:t>
            </a:r>
          </a:p>
          <a:p>
            <a:r>
              <a:rPr lang="en-CN" sz="1600" dirty="0">
                <a:latin typeface="Courier" pitchFamily="2" charset="0"/>
              </a:rPr>
              <a:t>	// ...</a:t>
            </a:r>
          </a:p>
          <a:p>
            <a:r>
              <a:rPr lang="en-CN" sz="1600" dirty="0">
                <a:latin typeface="Courier" pitchFamily="2" charset="0"/>
              </a:rPr>
              <a:t>}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E88CAC-D282-5A4B-B0F0-C4F86E159DAF}"/>
              </a:ext>
            </a:extLst>
          </p:cNvPr>
          <p:cNvCxnSpPr/>
          <p:nvPr/>
        </p:nvCxnSpPr>
        <p:spPr>
          <a:xfrm flipH="1">
            <a:off x="2051720" y="1361104"/>
            <a:ext cx="2483296" cy="264852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5CB8E0D-007E-CB46-A283-1F536405BE6D}"/>
              </a:ext>
            </a:extLst>
          </p:cNvPr>
          <p:cNvSpPr/>
          <p:nvPr/>
        </p:nvSpPr>
        <p:spPr>
          <a:xfrm>
            <a:off x="1400502" y="1891944"/>
            <a:ext cx="2132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CN">
                <a:latin typeface="Courier" pitchFamily="2" charset="0"/>
              </a:rPr>
              <a:t>使用</a:t>
            </a:r>
            <a:r>
              <a:rPr lang="zh-CN" altLang="en-US">
                <a:latin typeface="Courier" pitchFamily="2" charset="0"/>
              </a:rPr>
              <a:t>信号量可以将其压缩到</a:t>
            </a:r>
            <a:r>
              <a:rPr lang="zh-CN" altLang="en-US" b="1">
                <a:latin typeface="Courier" pitchFamily="2" charset="0"/>
              </a:rPr>
              <a:t>一行代码</a:t>
            </a:r>
            <a:endParaRPr lang="en-CN" b="1"/>
          </a:p>
        </p:txBody>
      </p:sp>
    </p:spTree>
    <p:extLst>
      <p:ext uri="{BB962C8B-B14F-4D97-AF65-F5344CB8AC3E}">
        <p14:creationId xmlns:p14="http://schemas.microsoft.com/office/powerpoint/2010/main" val="38147611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信号量的使用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4237997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847654" y="1361104"/>
            <a:ext cx="52882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void producer(void) {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new_msg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produce_new</a:t>
            </a:r>
            <a:r>
              <a:rPr lang="en-US" dirty="0">
                <a:latin typeface="Courier" pitchFamily="2" charset="0"/>
              </a:rPr>
              <a:t>(); 	</a:t>
            </a:r>
            <a:r>
              <a:rPr lang="en-US" dirty="0" err="1">
                <a:solidFill>
                  <a:schemeClr val="accent1"/>
                </a:solidFill>
                <a:latin typeface="Courier" pitchFamily="2" charset="0"/>
              </a:rPr>
              <a:t>sem_wait</a:t>
            </a:r>
            <a:r>
              <a:rPr lang="en-US" dirty="0">
                <a:latin typeface="Courier" pitchFamily="2" charset="0"/>
              </a:rPr>
              <a:t>(&amp;</a:t>
            </a:r>
            <a:r>
              <a:rPr lang="en-US" dirty="0" err="1">
                <a:latin typeface="Courier" pitchFamily="2" charset="0"/>
              </a:rPr>
              <a:t>empty_slot_sem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buffer_add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new_msg</a:t>
            </a:r>
            <a:r>
              <a:rPr lang="en-US" dirty="0">
                <a:latin typeface="Courier" pitchFamily="2" charset="0"/>
              </a:rPr>
              <a:t>); 	</a:t>
            </a:r>
            <a:r>
              <a:rPr lang="en-US" dirty="0" err="1">
                <a:solidFill>
                  <a:schemeClr val="accent1"/>
                </a:solidFill>
                <a:latin typeface="Courier" pitchFamily="2" charset="0"/>
              </a:rPr>
              <a:t>sem_signal</a:t>
            </a:r>
            <a:r>
              <a:rPr lang="en-US" dirty="0">
                <a:latin typeface="Courier" pitchFamily="2" charset="0"/>
              </a:rPr>
              <a:t>(&amp;</a:t>
            </a:r>
            <a:r>
              <a:rPr lang="en-US" dirty="0" err="1">
                <a:latin typeface="Courier" pitchFamily="2" charset="0"/>
              </a:rPr>
              <a:t>filled_slot_sem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>
                <a:latin typeface="Courier" pitchFamily="2" charset="0"/>
              </a:rPr>
              <a:t>}</a:t>
            </a:r>
            <a:endParaRPr lang="en-CN">
              <a:latin typeface="Courier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1CB56D-2A50-EC49-BB9D-46342C582C8D}"/>
              </a:ext>
            </a:extLst>
          </p:cNvPr>
          <p:cNvSpPr/>
          <p:nvPr/>
        </p:nvSpPr>
        <p:spPr>
          <a:xfrm>
            <a:off x="908614" y="3347226"/>
            <a:ext cx="52272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void consumer(void) {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solidFill>
                  <a:schemeClr val="accent1"/>
                </a:solidFill>
                <a:latin typeface="Courier" pitchFamily="2" charset="0"/>
              </a:rPr>
              <a:t>sem_wait</a:t>
            </a:r>
            <a:r>
              <a:rPr lang="en-US" dirty="0">
                <a:latin typeface="Courier" pitchFamily="2" charset="0"/>
              </a:rPr>
              <a:t>(&amp;</a:t>
            </a:r>
            <a:r>
              <a:rPr lang="en-US" dirty="0" err="1">
                <a:latin typeface="Courier" pitchFamily="2" charset="0"/>
              </a:rPr>
              <a:t>filled_slot_sem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cur_msg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buffer_remove</a:t>
            </a:r>
            <a:r>
              <a:rPr lang="en-US" dirty="0">
                <a:latin typeface="Courier" pitchFamily="2" charset="0"/>
              </a:rPr>
              <a:t>(); 	</a:t>
            </a:r>
            <a:r>
              <a:rPr lang="en-US" dirty="0" err="1">
                <a:solidFill>
                  <a:schemeClr val="accent1"/>
                </a:solidFill>
                <a:latin typeface="Courier" pitchFamily="2" charset="0"/>
              </a:rPr>
              <a:t>sem_signal</a:t>
            </a:r>
            <a:r>
              <a:rPr lang="en-US" dirty="0">
                <a:latin typeface="Courier" pitchFamily="2" charset="0"/>
              </a:rPr>
              <a:t>(&amp;</a:t>
            </a:r>
            <a:r>
              <a:rPr lang="en-US" dirty="0" err="1">
                <a:latin typeface="Courier" pitchFamily="2" charset="0"/>
              </a:rPr>
              <a:t>empty_slot_sem</a:t>
            </a:r>
            <a:r>
              <a:rPr lang="en-US" dirty="0">
                <a:latin typeface="Courier" pitchFamily="2" charset="0"/>
              </a:rPr>
              <a:t>); 	</a:t>
            </a:r>
            <a:r>
              <a:rPr lang="en-US" dirty="0" err="1">
                <a:latin typeface="Courier" pitchFamily="2" charset="0"/>
              </a:rPr>
              <a:t>handle_msg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cur_msg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>
                <a:latin typeface="Courier" pitchFamily="2" charset="0"/>
              </a:rPr>
              <a:t>}</a:t>
            </a:r>
            <a:endParaRPr lang="en-CN"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F4477A-A1CF-3344-84EB-70166AC121D2}"/>
              </a:ext>
            </a:extLst>
          </p:cNvPr>
          <p:cNvSpPr/>
          <p:nvPr/>
        </p:nvSpPr>
        <p:spPr>
          <a:xfrm>
            <a:off x="6271433" y="1889761"/>
            <a:ext cx="2024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Courier" pitchFamily="2" charset="0"/>
              </a:rPr>
              <a:t>消耗</a:t>
            </a:r>
            <a:r>
              <a:rPr lang="en-US" altLang="zh-CN" dirty="0" err="1">
                <a:solidFill>
                  <a:schemeClr val="accent1"/>
                </a:solidFill>
                <a:latin typeface="Courier" pitchFamily="2" charset="0"/>
              </a:rPr>
              <a:t>empty_slot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B9950C3-1122-E94D-8703-4343893FEDB4}"/>
              </a:ext>
            </a:extLst>
          </p:cNvPr>
          <p:cNvSpPr/>
          <p:nvPr/>
        </p:nvSpPr>
        <p:spPr>
          <a:xfrm>
            <a:off x="6273809" y="2482860"/>
            <a:ext cx="2162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增加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filled_slot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7D6F5A-9460-1445-BBDD-48CE7C945E4D}"/>
              </a:ext>
            </a:extLst>
          </p:cNvPr>
          <p:cNvSpPr/>
          <p:nvPr/>
        </p:nvSpPr>
        <p:spPr>
          <a:xfrm>
            <a:off x="6287415" y="3535628"/>
            <a:ext cx="2162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消耗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filled_slot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CA4F1A-B21D-3D41-B357-1D55D057E5CE}"/>
              </a:ext>
            </a:extLst>
          </p:cNvPr>
          <p:cNvSpPr/>
          <p:nvPr/>
        </p:nvSpPr>
        <p:spPr>
          <a:xfrm>
            <a:off x="6271433" y="4235384"/>
            <a:ext cx="2024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增加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empty_slot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19E82-4823-2D4D-B976-E634A3E19C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65468-10D2-9544-B3DC-89EEB6EF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62</a:t>
            </a:fld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34319F6-DC92-F047-A2F4-7C9D7BE314A1}"/>
              </a:ext>
            </a:extLst>
          </p:cNvPr>
          <p:cNvSpPr txBox="1"/>
          <p:nvPr/>
        </p:nvSpPr>
        <p:spPr>
          <a:xfrm>
            <a:off x="4237997" y="308336"/>
            <a:ext cx="48526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为什么信号量没有</a:t>
            </a:r>
            <a:r>
              <a:rPr lang="en-US" altLang="zh-CN" dirty="0">
                <a:latin typeface="Courier" pitchFamily="2" charset="0"/>
              </a:rPr>
              <a:t>lost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notification</a:t>
            </a:r>
            <a:r>
              <a:rPr lang="zh-CN" altLang="en-US" dirty="0">
                <a:latin typeface="Courier" pitchFamily="2" charset="0"/>
              </a:rPr>
              <a:t>的问题呢？因为</a:t>
            </a:r>
            <a:r>
              <a:rPr lang="en-US" altLang="zh-CN" dirty="0">
                <a:latin typeface="Courier" pitchFamily="2" charset="0"/>
              </a:rPr>
              <a:t>counter</a:t>
            </a:r>
            <a:r>
              <a:rPr lang="zh-CN" altLang="en-US" dirty="0">
                <a:latin typeface="Courier" pitchFamily="2" charset="0"/>
              </a:rPr>
              <a:t>会记录下</a:t>
            </a:r>
            <a:r>
              <a:rPr lang="en-US" altLang="zh-CN" dirty="0">
                <a:latin typeface="Courier" pitchFamily="2" charset="0"/>
              </a:rPr>
              <a:t>notification</a:t>
            </a:r>
            <a:endParaRPr lang="en-CN" altLang="zh-CN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05052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回顾：信号量的基本语义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2411760" y="1938337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N">
                <a:latin typeface="Courier" pitchFamily="2" charset="0"/>
              </a:rPr>
              <a:t>void wait(int S) {</a:t>
            </a:r>
          </a:p>
          <a:p>
            <a:r>
              <a:rPr lang="en-CN">
                <a:latin typeface="Courier" pitchFamily="2" charset="0"/>
              </a:rPr>
              <a:t>	while(S &lt;= 0)</a:t>
            </a:r>
          </a:p>
          <a:p>
            <a:r>
              <a:rPr lang="en-CN">
                <a:latin typeface="Courier" pitchFamily="2" charset="0"/>
              </a:rPr>
              <a:t>		</a:t>
            </a:r>
            <a:r>
              <a:rPr lang="en-US" altLang="zh-CN" dirty="0">
                <a:latin typeface="Courier" pitchFamily="2" charset="0"/>
              </a:rPr>
              <a:t>/</a:t>
            </a:r>
            <a:r>
              <a:rPr lang="zh-CN" altLang="en-US" dirty="0">
                <a:latin typeface="Courier" pitchFamily="2" charset="0"/>
              </a:rPr>
              <a:t>* </a:t>
            </a:r>
            <a:r>
              <a:rPr lang="en-US" altLang="zh-CN" dirty="0">
                <a:latin typeface="Courier" pitchFamily="2" charset="0"/>
              </a:rPr>
              <a:t>Waiting */</a:t>
            </a:r>
            <a:r>
              <a:rPr lang="en-CN">
                <a:latin typeface="Courier" pitchFamily="2" charset="0"/>
              </a:rPr>
              <a:t>;</a:t>
            </a:r>
          </a:p>
          <a:p>
            <a:r>
              <a:rPr lang="en-CN">
                <a:latin typeface="Courier" pitchFamily="2" charset="0"/>
              </a:rPr>
              <a:t>	S--; </a:t>
            </a:r>
          </a:p>
          <a:p>
            <a:r>
              <a:rPr lang="en-CN">
                <a:latin typeface="Courier" pitchFamily="2" charset="0"/>
              </a:rPr>
              <a:t>} </a:t>
            </a:r>
          </a:p>
          <a:p>
            <a:endParaRPr lang="en-CN">
              <a:latin typeface="Courier" pitchFamily="2" charset="0"/>
            </a:endParaRPr>
          </a:p>
          <a:p>
            <a:r>
              <a:rPr lang="en-CN">
                <a:latin typeface="Courier" pitchFamily="2" charset="0"/>
              </a:rPr>
              <a:t>void signal(int S) {</a:t>
            </a:r>
          </a:p>
          <a:p>
            <a:r>
              <a:rPr lang="en-CN">
                <a:latin typeface="Courier" pitchFamily="2" charset="0"/>
              </a:rPr>
              <a:t>	S++;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D71BC3-CAFF-7044-A7D2-6C4C686203FF}"/>
              </a:ext>
            </a:extLst>
          </p:cNvPr>
          <p:cNvSpPr/>
          <p:nvPr/>
        </p:nvSpPr>
        <p:spPr>
          <a:xfrm>
            <a:off x="755576" y="156900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Courier" pitchFamily="2" charset="0"/>
              </a:rPr>
              <a:t>语义上：</a:t>
            </a:r>
            <a:endParaRPr lang="en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00C3ED-9EDD-444F-8BED-ECA269DAAB71}"/>
              </a:ext>
            </a:extLst>
          </p:cNvPr>
          <p:cNvSpPr/>
          <p:nvPr/>
        </p:nvSpPr>
        <p:spPr>
          <a:xfrm>
            <a:off x="1871581" y="1046509"/>
            <a:ext cx="5400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通过计数器来协调（阻塞</a:t>
            </a:r>
            <a:r>
              <a:rPr lang="en-US" altLang="zh-CN" dirty="0">
                <a:latin typeface="Courier" pitchFamily="2" charset="0"/>
              </a:rPr>
              <a:t>/</a:t>
            </a:r>
            <a:r>
              <a:rPr lang="zh-CN" altLang="en-US" dirty="0">
                <a:latin typeface="Courier" pitchFamily="2" charset="0"/>
              </a:rPr>
              <a:t>放行）多个线程的执行。</a:t>
            </a:r>
            <a:endParaRPr lang="en-C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77C0EB-7998-8B44-B7BC-64EA55318C85}"/>
              </a:ext>
            </a:extLst>
          </p:cNvPr>
          <p:cNvSpPr/>
          <p:nvPr/>
        </p:nvSpPr>
        <p:spPr>
          <a:xfrm>
            <a:off x="5722938" y="1874908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altLang="zh-CN">
                <a:latin typeface="Courier" pitchFamily="2" charset="0"/>
              </a:rPr>
              <a:t>P</a:t>
            </a:r>
            <a:r>
              <a:rPr lang="zh-CN" altLang="en-CN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D39909-240A-BA44-AAA2-4026B00ED8B2}"/>
              </a:ext>
            </a:extLst>
          </p:cNvPr>
          <p:cNvSpPr/>
          <p:nvPr/>
        </p:nvSpPr>
        <p:spPr>
          <a:xfrm>
            <a:off x="5711271" y="3503512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altLang="zh-CN">
                <a:latin typeface="Courier" pitchFamily="2" charset="0"/>
              </a:rPr>
              <a:t>V</a:t>
            </a:r>
            <a:r>
              <a:rPr lang="zh-CN" altLang="en-CN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63</a:t>
            </a:fld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1A0444-125C-5348-99DA-FBD7D8984D2A}"/>
              </a:ext>
            </a:extLst>
          </p:cNvPr>
          <p:cNvSpPr/>
          <p:nvPr/>
        </p:nvSpPr>
        <p:spPr>
          <a:xfrm>
            <a:off x="2748423" y="4762784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CN" dirty="0">
                <a:solidFill>
                  <a:srgbClr val="FF0000"/>
                </a:solidFill>
                <a:latin typeface="Courier" pitchFamily="2" charset="0"/>
              </a:rPr>
              <a:t>这样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实现是否会有问题？为什么？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9098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回顾：信号量的基本语义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2411760" y="1938337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N" dirty="0">
                <a:latin typeface="Courier" pitchFamily="2" charset="0"/>
              </a:rPr>
              <a:t>void wait(int S) {</a:t>
            </a:r>
          </a:p>
          <a:p>
            <a:r>
              <a:rPr lang="en-CN" dirty="0">
                <a:latin typeface="Courier" pitchFamily="2" charset="0"/>
              </a:rPr>
              <a:t>	while(S &lt;= 0)</a:t>
            </a:r>
          </a:p>
          <a:p>
            <a:r>
              <a:rPr lang="en-CN" dirty="0">
                <a:latin typeface="Courier" pitchFamily="2" charset="0"/>
              </a:rPr>
              <a:t>		</a:t>
            </a:r>
            <a:r>
              <a:rPr lang="en-US" altLang="zh-CN" dirty="0">
                <a:latin typeface="Courier" pitchFamily="2" charset="0"/>
              </a:rPr>
              <a:t>/</a:t>
            </a:r>
            <a:r>
              <a:rPr lang="zh-CN" altLang="en-US" dirty="0">
                <a:latin typeface="Courier" pitchFamily="2" charset="0"/>
              </a:rPr>
              <a:t>* </a:t>
            </a:r>
            <a:r>
              <a:rPr lang="en-US" altLang="zh-CN" dirty="0">
                <a:latin typeface="Courier" pitchFamily="2" charset="0"/>
              </a:rPr>
              <a:t>Waiting */</a:t>
            </a:r>
            <a:r>
              <a:rPr lang="en-CN" dirty="0">
                <a:latin typeface="Courier" pitchFamily="2" charset="0"/>
              </a:rPr>
              <a:t>;</a:t>
            </a:r>
          </a:p>
          <a:p>
            <a:r>
              <a:rPr lang="en-CN" dirty="0">
                <a:latin typeface="Courier" pitchFamily="2" charset="0"/>
              </a:rPr>
              <a:t>	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atomic_add(&amp;S, -1); </a:t>
            </a:r>
          </a:p>
          <a:p>
            <a:r>
              <a:rPr lang="en-CN" dirty="0">
                <a:latin typeface="Courier" pitchFamily="2" charset="0"/>
              </a:rPr>
              <a:t>} </a:t>
            </a:r>
          </a:p>
          <a:p>
            <a:endParaRPr lang="en-CN" dirty="0">
              <a:latin typeface="Courier" pitchFamily="2" charset="0"/>
            </a:endParaRPr>
          </a:p>
          <a:p>
            <a:r>
              <a:rPr lang="en-CN" dirty="0">
                <a:latin typeface="Courier" pitchFamily="2" charset="0"/>
              </a:rPr>
              <a:t>void signal(int S) {</a:t>
            </a:r>
          </a:p>
          <a:p>
            <a:r>
              <a:rPr lang="en-CN" dirty="0">
                <a:latin typeface="Courier" pitchFamily="2" charset="0"/>
              </a:rPr>
              <a:t>	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atomic_add(&amp;S, 1); </a:t>
            </a:r>
          </a:p>
          <a:p>
            <a:r>
              <a:rPr lang="en-CN" dirty="0">
                <a:latin typeface="Courier" pitchFamily="2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D71BC3-CAFF-7044-A7D2-6C4C686203FF}"/>
              </a:ext>
            </a:extLst>
          </p:cNvPr>
          <p:cNvSpPr/>
          <p:nvPr/>
        </p:nvSpPr>
        <p:spPr>
          <a:xfrm>
            <a:off x="755576" y="156900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Courier" pitchFamily="2" charset="0"/>
              </a:rPr>
              <a:t>语义上：</a:t>
            </a:r>
            <a:endParaRPr lang="en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00C3ED-9EDD-444F-8BED-ECA269DAAB71}"/>
              </a:ext>
            </a:extLst>
          </p:cNvPr>
          <p:cNvSpPr/>
          <p:nvPr/>
        </p:nvSpPr>
        <p:spPr>
          <a:xfrm>
            <a:off x="1871581" y="1046509"/>
            <a:ext cx="5400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通过计数器来协调（阻塞</a:t>
            </a:r>
            <a:r>
              <a:rPr lang="en-US" altLang="zh-CN" dirty="0">
                <a:latin typeface="Courier" pitchFamily="2" charset="0"/>
              </a:rPr>
              <a:t>/</a:t>
            </a:r>
            <a:r>
              <a:rPr lang="zh-CN" altLang="en-US" dirty="0">
                <a:latin typeface="Courier" pitchFamily="2" charset="0"/>
              </a:rPr>
              <a:t>放行）多个线程的执行。</a:t>
            </a:r>
            <a:endParaRPr lang="en-C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77C0EB-7998-8B44-B7BC-64EA55318C85}"/>
              </a:ext>
            </a:extLst>
          </p:cNvPr>
          <p:cNvSpPr/>
          <p:nvPr/>
        </p:nvSpPr>
        <p:spPr>
          <a:xfrm>
            <a:off x="5722938" y="1874908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altLang="zh-CN">
                <a:latin typeface="Courier" pitchFamily="2" charset="0"/>
              </a:rPr>
              <a:t>P</a:t>
            </a:r>
            <a:r>
              <a:rPr lang="zh-CN" altLang="en-CN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D39909-240A-BA44-AAA2-4026B00ED8B2}"/>
              </a:ext>
            </a:extLst>
          </p:cNvPr>
          <p:cNvSpPr/>
          <p:nvPr/>
        </p:nvSpPr>
        <p:spPr>
          <a:xfrm>
            <a:off x="5711271" y="3503512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altLang="zh-CN">
                <a:latin typeface="Courier" pitchFamily="2" charset="0"/>
              </a:rPr>
              <a:t>V</a:t>
            </a:r>
            <a:r>
              <a:rPr lang="zh-CN" altLang="en-CN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64</a:t>
            </a:fld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1A0444-125C-5348-99DA-FBD7D8984D2A}"/>
              </a:ext>
            </a:extLst>
          </p:cNvPr>
          <p:cNvSpPr/>
          <p:nvPr/>
        </p:nvSpPr>
        <p:spPr>
          <a:xfrm>
            <a:off x="2748423" y="4762784"/>
            <a:ext cx="38779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使用原子操作后呢</a:t>
            </a:r>
            <a:r>
              <a:rPr lang="zh-CN" altLang="en-US" dirty="0">
                <a:solidFill>
                  <a:srgbClr val="FF0000"/>
                </a:solidFill>
              </a:rPr>
              <a:t>？是否还有问题？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97271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信号量的错误实现</a:t>
            </a:r>
            <a:endParaRPr lang="en-CN" b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610300" y="20713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5652120" y="193204"/>
            <a:ext cx="352839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1200" dirty="0">
                <a:latin typeface="Courier" pitchFamily="2" charset="0"/>
              </a:rPr>
              <a:t>void wait(int S) {</a:t>
            </a:r>
          </a:p>
          <a:p>
            <a:r>
              <a:rPr lang="zh-CN" altLang="en-US" sz="1200" dirty="0">
                <a:latin typeface="Courier" pitchFamily="2" charset="0"/>
              </a:rPr>
              <a:t>    </a:t>
            </a:r>
            <a:r>
              <a:rPr lang="en-CN" sz="1200">
                <a:latin typeface="Courier" pitchFamily="2" charset="0"/>
              </a:rPr>
              <a:t>while</a:t>
            </a:r>
            <a:r>
              <a:rPr lang="en-CN" sz="1200" dirty="0">
                <a:latin typeface="Courier" pitchFamily="2" charset="0"/>
              </a:rPr>
              <a:t>(S &lt;= 0)</a:t>
            </a:r>
            <a:r>
              <a:rPr lang="zh-CN" altLang="en-US" sz="1200" dirty="0">
                <a:latin typeface="Courier" pitchFamily="2" charset="0"/>
              </a:rPr>
              <a:t> </a:t>
            </a:r>
            <a:r>
              <a:rPr lang="en-US" altLang="zh-CN" sz="1200" dirty="0">
                <a:latin typeface="Courier" pitchFamily="2" charset="0"/>
              </a:rPr>
              <a:t>/</a:t>
            </a:r>
            <a:r>
              <a:rPr lang="zh-CN" altLang="en-US" sz="1200" dirty="0">
                <a:latin typeface="Courier" pitchFamily="2" charset="0"/>
              </a:rPr>
              <a:t>* </a:t>
            </a:r>
            <a:r>
              <a:rPr lang="en-US" altLang="zh-CN" sz="1200" dirty="0">
                <a:latin typeface="Courier" pitchFamily="2" charset="0"/>
              </a:rPr>
              <a:t>Waiting */</a:t>
            </a:r>
            <a:r>
              <a:rPr lang="en-CN" sz="1200" dirty="0">
                <a:latin typeface="Courier" pitchFamily="2" charset="0"/>
              </a:rPr>
              <a:t>;</a:t>
            </a:r>
          </a:p>
          <a:p>
            <a:r>
              <a:rPr lang="zh-CN" altLang="en-US" sz="1200" dirty="0">
                <a:solidFill>
                  <a:srgbClr val="FF0000"/>
                </a:solidFill>
                <a:latin typeface="Courier" pitchFamily="2" charset="0"/>
              </a:rPr>
              <a:t>    </a:t>
            </a:r>
            <a:r>
              <a:rPr lang="en-CN" sz="1200">
                <a:solidFill>
                  <a:srgbClr val="FF0000"/>
                </a:solidFill>
                <a:latin typeface="Courier" pitchFamily="2" charset="0"/>
              </a:rPr>
              <a:t>atomic</a:t>
            </a:r>
            <a:r>
              <a:rPr lang="en-CN" sz="1200" dirty="0">
                <a:solidFill>
                  <a:srgbClr val="FF0000"/>
                </a:solidFill>
                <a:latin typeface="Courier" pitchFamily="2" charset="0"/>
              </a:rPr>
              <a:t>_add(&amp;S, -1); </a:t>
            </a:r>
          </a:p>
          <a:p>
            <a:r>
              <a:rPr lang="en-CN" sz="1200" dirty="0">
                <a:latin typeface="Courier" pitchFamily="2" charset="0"/>
              </a:rPr>
              <a:t>}</a:t>
            </a:r>
          </a:p>
          <a:p>
            <a:r>
              <a:rPr lang="en-CN" sz="1200" dirty="0">
                <a:latin typeface="Courier" pitchFamily="2" charset="0"/>
              </a:rPr>
              <a:t>void signal(int S) {</a:t>
            </a:r>
          </a:p>
          <a:p>
            <a:r>
              <a:rPr lang="zh-CN" altLang="en-US" sz="1200" dirty="0">
                <a:solidFill>
                  <a:srgbClr val="FF0000"/>
                </a:solidFill>
                <a:latin typeface="Courier" pitchFamily="2" charset="0"/>
              </a:rPr>
              <a:t>    </a:t>
            </a:r>
            <a:r>
              <a:rPr lang="en-CN" sz="1200">
                <a:solidFill>
                  <a:srgbClr val="FF0000"/>
                </a:solidFill>
                <a:latin typeface="Courier" pitchFamily="2" charset="0"/>
              </a:rPr>
              <a:t>atomic</a:t>
            </a:r>
            <a:r>
              <a:rPr lang="en-CN" sz="1200" dirty="0">
                <a:solidFill>
                  <a:srgbClr val="FF0000"/>
                </a:solidFill>
                <a:latin typeface="Courier" pitchFamily="2" charset="0"/>
              </a:rPr>
              <a:t>_add(&amp;S, 1); </a:t>
            </a:r>
          </a:p>
          <a:p>
            <a:r>
              <a:rPr lang="en-CN" sz="1200" dirty="0">
                <a:latin typeface="Courier" pitchFamily="2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65</a:t>
            </a:fld>
            <a:endParaRPr lang="zh-CN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24402B-4E76-A243-B94D-545145196BB2}"/>
              </a:ext>
            </a:extLst>
          </p:cNvPr>
          <p:cNvSpPr/>
          <p:nvPr/>
        </p:nvSpPr>
        <p:spPr>
          <a:xfrm>
            <a:off x="1084053" y="2220371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线程</a:t>
            </a:r>
            <a:r>
              <a:rPr lang="en-US" altLang="zh-CN" dirty="0">
                <a:latin typeface="Courier" pitchFamily="2" charset="0"/>
              </a:rPr>
              <a:t>0</a:t>
            </a:r>
            <a:endParaRPr lang="en-C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8FC2E3-056D-204E-89D2-5788C5121489}"/>
              </a:ext>
            </a:extLst>
          </p:cNvPr>
          <p:cNvSpPr/>
          <p:nvPr/>
        </p:nvSpPr>
        <p:spPr>
          <a:xfrm>
            <a:off x="3795031" y="2208880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线程</a:t>
            </a:r>
            <a:r>
              <a:rPr lang="en-US" altLang="zh-CN" dirty="0">
                <a:latin typeface="Courier" pitchFamily="2" charset="0"/>
              </a:rPr>
              <a:t>1</a:t>
            </a:r>
            <a:endParaRPr lang="en-C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1F32B6-A901-0B43-A0FD-0EBC18368607}"/>
              </a:ext>
            </a:extLst>
          </p:cNvPr>
          <p:cNvSpPr/>
          <p:nvPr/>
        </p:nvSpPr>
        <p:spPr>
          <a:xfrm>
            <a:off x="6732240" y="2220371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线程</a:t>
            </a:r>
            <a:r>
              <a:rPr lang="en-US" altLang="zh-CN" dirty="0">
                <a:latin typeface="Courier" pitchFamily="2" charset="0"/>
              </a:rPr>
              <a:t>2</a:t>
            </a:r>
            <a:endParaRPr lang="en-C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2D1B24-8EF8-AE48-A71B-BD831EA29609}"/>
              </a:ext>
            </a:extLst>
          </p:cNvPr>
          <p:cNvSpPr/>
          <p:nvPr/>
        </p:nvSpPr>
        <p:spPr>
          <a:xfrm>
            <a:off x="3336570" y="2992224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latin typeface="Courier" pitchFamily="2" charset="0"/>
              </a:rPr>
              <a:t>wait(</a:t>
            </a:r>
            <a:r>
              <a:rPr lang="en-US" dirty="0" err="1">
                <a:latin typeface="Courier" pitchFamily="2" charset="0"/>
              </a:rPr>
              <a:t>sem</a:t>
            </a:r>
            <a:r>
              <a:rPr lang="en-CN" dirty="0">
                <a:latin typeface="Courier" pitchFamily="2" charset="0"/>
              </a:rPr>
              <a:t>); </a:t>
            </a:r>
            <a:endParaRPr lang="en-C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6110E7-01E7-664C-B9ED-42934A5A7D32}"/>
              </a:ext>
            </a:extLst>
          </p:cNvPr>
          <p:cNvSpPr/>
          <p:nvPr/>
        </p:nvSpPr>
        <p:spPr>
          <a:xfrm>
            <a:off x="6273780" y="2992224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latin typeface="Courier" pitchFamily="2" charset="0"/>
              </a:rPr>
              <a:t>wait(</a:t>
            </a:r>
            <a:r>
              <a:rPr lang="en-US" dirty="0" err="1">
                <a:latin typeface="Courier" pitchFamily="2" charset="0"/>
              </a:rPr>
              <a:t>sem</a:t>
            </a:r>
            <a:r>
              <a:rPr lang="en-CN" dirty="0">
                <a:latin typeface="Courier" pitchFamily="2" charset="0"/>
              </a:rPr>
              <a:t>); </a:t>
            </a:r>
            <a:endParaRPr lang="en-CN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DD165C-8603-2940-BE70-00217182E155}"/>
              </a:ext>
            </a:extLst>
          </p:cNvPr>
          <p:cNvSpPr/>
          <p:nvPr/>
        </p:nvSpPr>
        <p:spPr>
          <a:xfrm>
            <a:off x="3219552" y="1514295"/>
            <a:ext cx="1935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 </a:t>
            </a:r>
            <a:r>
              <a:rPr lang="zh-CN" altLang="en-US" dirty="0">
                <a:latin typeface="Courier" pitchFamily="2" charset="0"/>
              </a:rPr>
              <a:t>初始值为 </a:t>
            </a:r>
            <a:r>
              <a:rPr lang="en-US" altLang="zh-CN" dirty="0">
                <a:latin typeface="Courier" pitchFamily="2" charset="0"/>
              </a:rPr>
              <a:t>1</a:t>
            </a:r>
            <a:endParaRPr lang="en-C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9D28DF-D2E4-0B48-86FE-D3C24EF7014E}"/>
              </a:ext>
            </a:extLst>
          </p:cNvPr>
          <p:cNvSpPr/>
          <p:nvPr/>
        </p:nvSpPr>
        <p:spPr>
          <a:xfrm>
            <a:off x="625593" y="3208248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ourier" pitchFamily="2" charset="0"/>
              </a:rPr>
              <a:t>signal(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)</a:t>
            </a:r>
            <a:endParaRPr lang="en-CN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B5C2FC-F603-504D-9E0A-DD1E549638A8}"/>
              </a:ext>
            </a:extLst>
          </p:cNvPr>
          <p:cNvSpPr/>
          <p:nvPr/>
        </p:nvSpPr>
        <p:spPr>
          <a:xfrm>
            <a:off x="3288479" y="3505572"/>
            <a:ext cx="179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离开</a:t>
            </a:r>
            <a:r>
              <a:rPr lang="en-US" altLang="zh-CN" dirty="0">
                <a:latin typeface="Courier" pitchFamily="2" charset="0"/>
              </a:rPr>
              <a:t>while</a:t>
            </a:r>
            <a:r>
              <a:rPr lang="zh-CN" altLang="en-US" dirty="0">
                <a:latin typeface="Courier" pitchFamily="2" charset="0"/>
              </a:rPr>
              <a:t>循环</a:t>
            </a:r>
            <a:endParaRPr lang="en-CN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ED21E83-9723-F644-9405-FC7E01B7A883}"/>
              </a:ext>
            </a:extLst>
          </p:cNvPr>
          <p:cNvSpPr/>
          <p:nvPr/>
        </p:nvSpPr>
        <p:spPr>
          <a:xfrm>
            <a:off x="6225689" y="3529577"/>
            <a:ext cx="179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离开</a:t>
            </a:r>
            <a:r>
              <a:rPr lang="en-US" altLang="zh-CN" dirty="0">
                <a:latin typeface="Courier" pitchFamily="2" charset="0"/>
              </a:rPr>
              <a:t>while</a:t>
            </a:r>
            <a:r>
              <a:rPr lang="zh-CN" altLang="en-US" dirty="0">
                <a:latin typeface="Courier" pitchFamily="2" charset="0"/>
              </a:rPr>
              <a:t>循环</a:t>
            </a:r>
            <a:endParaRPr lang="en-CN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A218DF1-3B20-BD42-B71F-312D2E1A4963}"/>
              </a:ext>
            </a:extLst>
          </p:cNvPr>
          <p:cNvSpPr/>
          <p:nvPr/>
        </p:nvSpPr>
        <p:spPr>
          <a:xfrm>
            <a:off x="2578348" y="4043762"/>
            <a:ext cx="3217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atomic_add(&amp;sem, -1); </a:t>
            </a:r>
            <a:endParaRPr lang="en-CN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B4D8B9-75D2-D940-86B9-4AC50702C88A}"/>
              </a:ext>
            </a:extLst>
          </p:cNvPr>
          <p:cNvSpPr/>
          <p:nvPr/>
        </p:nvSpPr>
        <p:spPr>
          <a:xfrm>
            <a:off x="5515558" y="4043762"/>
            <a:ext cx="3217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atomic_add(&amp;sem, -1); </a:t>
            </a:r>
            <a:endParaRPr lang="en-CN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C5FB7E3-86B8-E447-AA3E-86678DEDA6CE}"/>
              </a:ext>
            </a:extLst>
          </p:cNvPr>
          <p:cNvSpPr/>
          <p:nvPr/>
        </p:nvSpPr>
        <p:spPr>
          <a:xfrm>
            <a:off x="1374144" y="4837720"/>
            <a:ext cx="1980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urier" pitchFamily="2" charset="0"/>
              </a:rPr>
              <a:t>结果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：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s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em = -1</a:t>
            </a:r>
            <a:endParaRPr lang="en-C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BE3BFF8-5C35-7F4F-97BC-84E4E00645CC}"/>
              </a:ext>
            </a:extLst>
          </p:cNvPr>
          <p:cNvSpPr/>
          <p:nvPr/>
        </p:nvSpPr>
        <p:spPr>
          <a:xfrm>
            <a:off x="3310570" y="4864432"/>
            <a:ext cx="4060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线程</a:t>
            </a:r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1,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线程</a:t>
            </a:r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同时以为自己拿到了资源</a:t>
            </a:r>
            <a:endParaRPr lang="en-CN" dirty="0">
              <a:solidFill>
                <a:srgbClr val="FF0000"/>
              </a:solidFill>
            </a:endParaRP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463FF511-A0FB-D744-9279-899428E6018F}"/>
              </a:ext>
            </a:extLst>
          </p:cNvPr>
          <p:cNvSpPr/>
          <p:nvPr/>
        </p:nvSpPr>
        <p:spPr>
          <a:xfrm>
            <a:off x="724419" y="2713484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latin typeface="Courier" pitchFamily="2" charset="0"/>
              </a:rPr>
              <a:t>wait(</a:t>
            </a:r>
            <a:r>
              <a:rPr lang="en-US" dirty="0" err="1">
                <a:latin typeface="Courier" pitchFamily="2" charset="0"/>
              </a:rPr>
              <a:t>sem</a:t>
            </a:r>
            <a:r>
              <a:rPr lang="en-CN" dirty="0">
                <a:latin typeface="Courier" pitchFamily="2" charset="0"/>
              </a:rPr>
              <a:t>); 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482983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-1</a:t>
            </a:r>
            <a:r>
              <a:rPr lang="zh-CN" altLang="en-US" dirty="0"/>
              <a:t>：忙等</a:t>
            </a:r>
            <a:endParaRPr lang="en-CN" b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66</a:t>
            </a:fld>
            <a:endParaRPr lang="zh-CN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BB2BFD4-7544-3143-AE3A-1D70924D878C}"/>
              </a:ext>
            </a:extLst>
          </p:cNvPr>
          <p:cNvSpPr/>
          <p:nvPr/>
        </p:nvSpPr>
        <p:spPr>
          <a:xfrm>
            <a:off x="267816" y="1058455"/>
            <a:ext cx="660844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>
                <a:latin typeface="Courier" pitchFamily="2" charset="0"/>
              </a:rPr>
              <a:t>void wait(sem_t *S) {</a:t>
            </a:r>
          </a:p>
          <a:p>
            <a:r>
              <a:rPr lang="en-CN">
                <a:latin typeface="Courier" pitchFamily="2" charset="0"/>
              </a:rPr>
              <a:t>	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	while(S-&gt;value </a:t>
            </a:r>
            <a:r>
              <a:rPr lang="en-US" altLang="zh-CN" dirty="0">
                <a:latin typeface="Courier" pitchFamily="2" charset="0"/>
              </a:rPr>
              <a:t>=</a:t>
            </a:r>
            <a:r>
              <a:rPr lang="en-CN">
                <a:latin typeface="Courier" pitchFamily="2" charset="0"/>
              </a:rPr>
              <a:t>= 0) {</a:t>
            </a:r>
          </a:p>
          <a:p>
            <a:r>
              <a:rPr lang="en-CN">
                <a:latin typeface="Courier" pitchFamily="2" charset="0"/>
              </a:rPr>
              <a:t>		unlock(S-&gt;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		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 	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CN">
                <a:latin typeface="Courier" pitchFamily="2" charset="0"/>
              </a:rPr>
              <a:t>}</a:t>
            </a:r>
          </a:p>
          <a:p>
            <a:r>
              <a:rPr lang="en-CN">
                <a:latin typeface="Courier" pitchFamily="2" charset="0"/>
              </a:rPr>
              <a:t> 	S-&gt;value --; </a:t>
            </a:r>
          </a:p>
          <a:p>
            <a:r>
              <a:rPr lang="en-CN">
                <a:latin typeface="Courier" pitchFamily="2" charset="0"/>
              </a:rPr>
              <a:t>	unlock(S-&gt;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} </a:t>
            </a:r>
          </a:p>
          <a:p>
            <a:endParaRPr lang="en-CN">
              <a:latin typeface="Courier" pitchFamily="2" charset="0"/>
            </a:endParaRPr>
          </a:p>
          <a:p>
            <a:r>
              <a:rPr lang="en-CN">
                <a:latin typeface="Courier" pitchFamily="2" charset="0"/>
              </a:rPr>
              <a:t>void signal(sem_t *S) {</a:t>
            </a:r>
          </a:p>
          <a:p>
            <a:r>
              <a:rPr lang="en-CN">
                <a:latin typeface="Courier" pitchFamily="2" charset="0"/>
              </a:rPr>
              <a:t>	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	S-&gt;value ++;</a:t>
            </a:r>
          </a:p>
          <a:p>
            <a:r>
              <a:rPr lang="en-CN">
                <a:latin typeface="Courier" pitchFamily="2" charset="0"/>
              </a:rPr>
              <a:t>	unlock(S-&gt;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5416A24-A9F1-6244-AE93-FEAC410C2CBA}"/>
              </a:ext>
            </a:extLst>
          </p:cNvPr>
          <p:cNvSpPr/>
          <p:nvPr/>
        </p:nvSpPr>
        <p:spPr>
          <a:xfrm>
            <a:off x="5264276" y="2053513"/>
            <a:ext cx="3223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Busy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looping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，无意义等待</a:t>
            </a:r>
            <a:endParaRPr lang="en-CN" dirty="0">
              <a:solidFill>
                <a:srgbClr val="FF0000"/>
              </a:solidFill>
            </a:endParaRPr>
          </a:p>
        </p:txBody>
      </p:sp>
      <p:sp>
        <p:nvSpPr>
          <p:cNvPr id="7" name="Rectangle 26">
            <a:extLst>
              <a:ext uri="{FF2B5EF4-FFF2-40B4-BE49-F238E27FC236}">
                <a16:creationId xmlns:a16="http://schemas.microsoft.com/office/drawing/2014/main" id="{7B1883BB-51BD-894E-BD73-541F2E4C6196}"/>
              </a:ext>
            </a:extLst>
          </p:cNvPr>
          <p:cNvSpPr/>
          <p:nvPr/>
        </p:nvSpPr>
        <p:spPr>
          <a:xfrm>
            <a:off x="4139952" y="2672834"/>
            <a:ext cx="4102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urier" pitchFamily="2" charset="0"/>
              </a:rPr>
              <a:t>此时已经取得</a:t>
            </a:r>
            <a:r>
              <a:rPr lang="en-US" altLang="zh-CN" dirty="0" err="1">
                <a:solidFill>
                  <a:srgbClr val="FF0000"/>
                </a:solidFill>
                <a:latin typeface="Courier" pitchFamily="2" charset="0"/>
              </a:rPr>
              <a:t>sem_lock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，防止同时</a:t>
            </a:r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-1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21576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-2</a:t>
            </a:r>
            <a:r>
              <a:rPr lang="zh-CN" altLang="en-US" dirty="0"/>
              <a:t>：条件变量</a:t>
            </a:r>
            <a:endParaRPr lang="en-CN" b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67</a:t>
            </a:fld>
            <a:endParaRPr lang="zh-CN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BB2BFD4-7544-3143-AE3A-1D70924D878C}"/>
              </a:ext>
            </a:extLst>
          </p:cNvPr>
          <p:cNvSpPr/>
          <p:nvPr/>
        </p:nvSpPr>
        <p:spPr>
          <a:xfrm>
            <a:off x="267816" y="1058455"/>
            <a:ext cx="7616551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dirty="0">
                <a:latin typeface="Courier" pitchFamily="2" charset="0"/>
              </a:rPr>
              <a:t>void wait(sem_t *S) {</a:t>
            </a:r>
          </a:p>
          <a:p>
            <a:r>
              <a:rPr lang="en-CN" dirty="0">
                <a:latin typeface="Courier" pitchFamily="2" charset="0"/>
              </a:rPr>
              <a:t>	lock(S-&gt;sem_lock);</a:t>
            </a:r>
          </a:p>
          <a:p>
            <a:r>
              <a:rPr lang="en-CN" dirty="0">
                <a:latin typeface="Courier" pitchFamily="2" charset="0"/>
              </a:rPr>
              <a:t>	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while(S-&gt;value == 0) </a:t>
            </a:r>
            <a:r>
              <a:rPr lang="en-CN" dirty="0">
                <a:latin typeface="Courier" pitchFamily="2" charset="0"/>
              </a:rPr>
              <a:t>{</a:t>
            </a:r>
          </a:p>
          <a:p>
            <a:r>
              <a:rPr lang="en-CN" dirty="0">
                <a:latin typeface="Courier" pitchFamily="2" charset="0"/>
              </a:rPr>
              <a:t>		cond_wait(S-&gt;sem_cond,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CN" dirty="0">
                <a:latin typeface="Courier" pitchFamily="2" charset="0"/>
              </a:rPr>
              <a:t>S-&gt;sem_lock);</a:t>
            </a:r>
          </a:p>
          <a:p>
            <a:r>
              <a:rPr lang="en-CN" dirty="0">
                <a:latin typeface="Courier" pitchFamily="2" charset="0"/>
              </a:rPr>
              <a:t>	}</a:t>
            </a:r>
          </a:p>
          <a:p>
            <a:r>
              <a:rPr lang="en-CN" dirty="0">
                <a:latin typeface="Courier" pitchFamily="2" charset="0"/>
              </a:rPr>
              <a:t> 	S-&gt;value --; </a:t>
            </a:r>
          </a:p>
          <a:p>
            <a:r>
              <a:rPr lang="en-CN" dirty="0">
                <a:latin typeface="Courier" pitchFamily="2" charset="0"/>
              </a:rPr>
              <a:t>	unlock(S-&gt;sem_lock);</a:t>
            </a:r>
          </a:p>
          <a:p>
            <a:r>
              <a:rPr lang="en-CN" dirty="0">
                <a:latin typeface="Courier" pitchFamily="2" charset="0"/>
              </a:rPr>
              <a:t>} </a:t>
            </a:r>
          </a:p>
          <a:p>
            <a:endParaRPr lang="en-CN" dirty="0">
              <a:latin typeface="Courier" pitchFamily="2" charset="0"/>
            </a:endParaRPr>
          </a:p>
          <a:p>
            <a:r>
              <a:rPr lang="en-CN" dirty="0">
                <a:latin typeface="Courier" pitchFamily="2" charset="0"/>
              </a:rPr>
              <a:t>void signal(sem_t *S) {</a:t>
            </a:r>
          </a:p>
          <a:p>
            <a:r>
              <a:rPr lang="en-CN" dirty="0">
                <a:latin typeface="Courier" pitchFamily="2" charset="0"/>
              </a:rPr>
              <a:t>	lock(S-&gt;sem_lock);</a:t>
            </a:r>
          </a:p>
          <a:p>
            <a:r>
              <a:rPr lang="en-CN" dirty="0">
                <a:latin typeface="Courier" pitchFamily="2" charset="0"/>
              </a:rPr>
              <a:t>	S-&gt;value ++;</a:t>
            </a:r>
          </a:p>
          <a:p>
            <a:r>
              <a:rPr lang="en-CN" dirty="0">
                <a:latin typeface="Courier" pitchFamily="2" charset="0"/>
              </a:rPr>
              <a:t>	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cond_signal(s-&gt;sem_cond);</a:t>
            </a:r>
          </a:p>
          <a:p>
            <a:r>
              <a:rPr lang="en-CN" dirty="0">
                <a:latin typeface="Courier" pitchFamily="2" charset="0"/>
              </a:rPr>
              <a:t>	unlock(S-&gt;sem_lock);</a:t>
            </a:r>
          </a:p>
          <a:p>
            <a:r>
              <a:rPr lang="en-CN" dirty="0">
                <a:latin typeface="Courier" pitchFamily="2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3E8785-A90D-4741-A742-F62816956728}"/>
              </a:ext>
            </a:extLst>
          </p:cNvPr>
          <p:cNvSpPr/>
          <p:nvPr/>
        </p:nvSpPr>
        <p:spPr>
          <a:xfrm>
            <a:off x="5354725" y="1571217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CN" dirty="0">
                <a:solidFill>
                  <a:srgbClr val="FF0000"/>
                </a:solidFill>
                <a:latin typeface="Courier" pitchFamily="2" charset="0"/>
              </a:rPr>
              <a:t>使用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条件变量避免无意义等待</a:t>
            </a:r>
            <a:endParaRPr lang="en-CN" dirty="0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3CA5B1-82A7-EC4F-92C3-1C6F4EE0A0E6}"/>
              </a:ext>
            </a:extLst>
          </p:cNvPr>
          <p:cNvSpPr/>
          <p:nvPr/>
        </p:nvSpPr>
        <p:spPr>
          <a:xfrm>
            <a:off x="5220072" y="4281027"/>
            <a:ext cx="378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urier" pitchFamily="2" charset="0"/>
              </a:rPr>
              <a:t>每次都要signal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，很可能无人等待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23896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-3</a:t>
            </a:r>
            <a:r>
              <a:rPr lang="zh-CN" altLang="en-US" dirty="0"/>
              <a:t>：减少</a:t>
            </a:r>
            <a:r>
              <a:rPr lang="en-US" altLang="zh-CN" dirty="0"/>
              <a:t>signal</a:t>
            </a:r>
            <a:r>
              <a:rPr lang="zh-CN" altLang="en-US" dirty="0"/>
              <a:t>次数</a:t>
            </a:r>
            <a:endParaRPr lang="en-CN" b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68</a:t>
            </a:fld>
            <a:endParaRPr lang="zh-CN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BB2BFD4-7544-3143-AE3A-1D70924D878C}"/>
              </a:ext>
            </a:extLst>
          </p:cNvPr>
          <p:cNvSpPr/>
          <p:nvPr/>
        </p:nvSpPr>
        <p:spPr>
          <a:xfrm>
            <a:off x="251520" y="913686"/>
            <a:ext cx="768855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>
                <a:latin typeface="Courier" pitchFamily="2" charset="0"/>
              </a:rPr>
              <a:t>void wait(sem_t *S) {</a:t>
            </a:r>
          </a:p>
          <a:p>
            <a:r>
              <a:rPr lang="en-CN">
                <a:latin typeface="Courier" pitchFamily="2" charset="0"/>
              </a:rPr>
              <a:t>	lock(S-&gt;sem_lock );</a:t>
            </a:r>
          </a:p>
          <a:p>
            <a:r>
              <a:rPr lang="en-CN">
                <a:latin typeface="Courier" pitchFamily="2" charset="0"/>
              </a:rPr>
              <a:t> 	S-&gt;value --; 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en-CN">
                <a:solidFill>
                  <a:srgbClr val="FF0000"/>
                </a:solidFill>
                <a:latin typeface="Courier" pitchFamily="2" charset="0"/>
              </a:rPr>
              <a:t>while(S-&gt;value &lt; 0) </a:t>
            </a:r>
            <a:r>
              <a:rPr lang="en-CN">
                <a:latin typeface="Courier" pitchFamily="2" charset="0"/>
              </a:rPr>
              <a:t>{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zh-CN" altLang="en-US" dirty="0">
                <a:latin typeface="Courier" pitchFamily="2" charset="0"/>
              </a:rPr>
              <a:t>  </a:t>
            </a:r>
            <a:r>
              <a:rPr lang="en-CN">
                <a:latin typeface="Courier" pitchFamily="2" charset="0"/>
              </a:rPr>
              <a:t>cond_wait(S-&gt;sem_cond,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CN">
                <a:latin typeface="Courier" pitchFamily="2" charset="0"/>
              </a:rPr>
              <a:t>S-&gt;sem_lock);</a:t>
            </a:r>
          </a:p>
          <a:p>
            <a:r>
              <a:rPr lang="en-CN">
                <a:latin typeface="Courier" pitchFamily="2" charset="0"/>
              </a:rPr>
              <a:t>	}</a:t>
            </a:r>
          </a:p>
          <a:p>
            <a:r>
              <a:rPr lang="en-CN">
                <a:latin typeface="Courier" pitchFamily="2" charset="0"/>
              </a:rPr>
              <a:t> 	unlock(S-&gt;sem_lock);</a:t>
            </a:r>
          </a:p>
          <a:p>
            <a:r>
              <a:rPr lang="en-CN">
                <a:latin typeface="Courier" pitchFamily="2" charset="0"/>
              </a:rPr>
              <a:t>} </a:t>
            </a:r>
          </a:p>
          <a:p>
            <a:endParaRPr lang="en-CN">
              <a:latin typeface="Courier" pitchFamily="2" charset="0"/>
            </a:endParaRPr>
          </a:p>
          <a:p>
            <a:r>
              <a:rPr lang="en-CN">
                <a:latin typeface="Courier" pitchFamily="2" charset="0"/>
              </a:rPr>
              <a:t>void signal(sem_t *S) {</a:t>
            </a:r>
          </a:p>
          <a:p>
            <a:r>
              <a:rPr lang="en-CN">
                <a:latin typeface="Courier" pitchFamily="2" charset="0"/>
              </a:rPr>
              <a:t>	lock(S-&gt;sem_lock);</a:t>
            </a:r>
          </a:p>
          <a:p>
            <a:r>
              <a:rPr lang="en-CN">
                <a:latin typeface="Courier" pitchFamily="2" charset="0"/>
              </a:rPr>
              <a:t>	S-&gt;value ++;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en-CN">
                <a:solidFill>
                  <a:srgbClr val="FF0000"/>
                </a:solidFill>
                <a:latin typeface="Courier" pitchFamily="2" charset="0"/>
              </a:rPr>
              <a:t>if (S-&gt;value &lt; 0)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zh-CN" altLang="en-US" dirty="0">
                <a:latin typeface="Courier" pitchFamily="2" charset="0"/>
              </a:rPr>
              <a:t>  </a:t>
            </a:r>
            <a:r>
              <a:rPr lang="en-CN">
                <a:latin typeface="Courier" pitchFamily="2" charset="0"/>
              </a:rPr>
              <a:t>cond_signal(s-&gt;sem_cond);</a:t>
            </a:r>
          </a:p>
          <a:p>
            <a:r>
              <a:rPr lang="en-CN">
                <a:latin typeface="Courier" pitchFamily="2" charset="0"/>
              </a:rPr>
              <a:t>	unlock(S-&gt;sem_lock);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2972F-69F0-B747-97A0-4D388B6FBFAA}"/>
              </a:ext>
            </a:extLst>
          </p:cNvPr>
          <p:cNvSpPr/>
          <p:nvPr/>
        </p:nvSpPr>
        <p:spPr>
          <a:xfrm>
            <a:off x="6128162" y="1665176"/>
            <a:ext cx="18901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会有什么问题</a:t>
            </a:r>
            <a:r>
              <a:rPr lang="zh-CN" altLang="en-US" dirty="0">
                <a:latin typeface="Courier" pitchFamily="2" charset="0"/>
              </a:rPr>
              <a:t>？</a:t>
            </a:r>
            <a:endParaRPr lang="en-C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CBCBB1-0EA5-504C-B974-3889AB74066A}"/>
              </a:ext>
            </a:extLst>
          </p:cNvPr>
          <p:cNvSpPr/>
          <p:nvPr/>
        </p:nvSpPr>
        <p:spPr>
          <a:xfrm>
            <a:off x="5755580" y="2373928"/>
            <a:ext cx="23762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dirty="0"/>
              <a:t>比如S-&gt;value = -3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440EF3-C01C-F94A-B656-13345FF09238}"/>
              </a:ext>
            </a:extLst>
          </p:cNvPr>
          <p:cNvSpPr/>
          <p:nvPr/>
        </p:nvSpPr>
        <p:spPr>
          <a:xfrm>
            <a:off x="5755580" y="2721896"/>
            <a:ext cx="26913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dirty="0"/>
              <a:t>signal 后S-&gt;value = -2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5D79F5-661E-5441-869E-EC748E175E8C}"/>
              </a:ext>
            </a:extLst>
          </p:cNvPr>
          <p:cNvSpPr/>
          <p:nvPr/>
        </p:nvSpPr>
        <p:spPr>
          <a:xfrm>
            <a:off x="5725708" y="3080003"/>
            <a:ext cx="34182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dirty="0"/>
              <a:t>还是不满足上面while的条件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FAC16F-852C-2546-8ADE-2E090DF758AA}"/>
              </a:ext>
            </a:extLst>
          </p:cNvPr>
          <p:cNvSpPr/>
          <p:nvPr/>
        </p:nvSpPr>
        <p:spPr>
          <a:xfrm>
            <a:off x="5364088" y="3926292"/>
            <a:ext cx="34182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思考：</a:t>
            </a:r>
            <a:r>
              <a:rPr lang="en-CN"/>
              <a:t>需要</a:t>
            </a:r>
            <a:r>
              <a:rPr lang="en-CN">
                <a:highlight>
                  <a:srgbClr val="FFFF00"/>
                </a:highlight>
              </a:rPr>
              <a:t>额外的计数器</a:t>
            </a:r>
            <a:r>
              <a:rPr lang="en-CN"/>
              <a:t>用于单独记录有多少可以唤醒的</a:t>
            </a:r>
            <a:endParaRPr lang="en-C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ED1481-08BF-1041-A0CF-FC579197F7C5}"/>
              </a:ext>
            </a:extLst>
          </p:cNvPr>
          <p:cNvSpPr/>
          <p:nvPr/>
        </p:nvSpPr>
        <p:spPr>
          <a:xfrm>
            <a:off x="5364088" y="4646826"/>
            <a:ext cx="41107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改进：</a:t>
            </a:r>
            <a:r>
              <a:rPr lang="en-CN">
                <a:solidFill>
                  <a:srgbClr val="FF0000"/>
                </a:solidFill>
                <a:latin typeface="Courier" pitchFamily="2" charset="0"/>
              </a:rPr>
              <a:t>加入条件判断是否需要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wake</a:t>
            </a:r>
            <a:endParaRPr lang="en-CN" dirty="0">
              <a:solidFill>
                <a:srgbClr val="FF0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33DEA4-1880-1C45-A338-EC532C820957}"/>
              </a:ext>
            </a:extLst>
          </p:cNvPr>
          <p:cNvSpPr/>
          <p:nvPr/>
        </p:nvSpPr>
        <p:spPr>
          <a:xfrm>
            <a:off x="5455442" y="1221368"/>
            <a:ext cx="3044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value减到负数代表有人等待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26F28-3CB6-680D-B31F-B62B62AA2D93}"/>
              </a:ext>
            </a:extLst>
          </p:cNvPr>
          <p:cNvSpPr txBox="1"/>
          <p:nvPr/>
        </p:nvSpPr>
        <p:spPr>
          <a:xfrm>
            <a:off x="7423235" y="57288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rgbClr val="C00000"/>
                </a:solidFill>
              </a:rPr>
              <a:t>错误实现</a:t>
            </a:r>
            <a:r>
              <a:rPr lang="zh-CN" altLang="en-US" dirty="0">
                <a:solidFill>
                  <a:srgbClr val="C00000"/>
                </a:solidFill>
              </a:rPr>
              <a:t>！</a:t>
            </a:r>
            <a:endParaRPr lang="en-C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5376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-4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653B2-51DE-4342-9B4C-4D542858C80C}"/>
              </a:ext>
            </a:extLst>
          </p:cNvPr>
          <p:cNvSpPr/>
          <p:nvPr/>
        </p:nvSpPr>
        <p:spPr>
          <a:xfrm>
            <a:off x="341784" y="2485549"/>
            <a:ext cx="846043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>
                <a:latin typeface="Courier" pitchFamily="2" charset="0"/>
              </a:rPr>
              <a:t>void wait(sem_t *S) {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lock</a:t>
            </a:r>
            <a:r>
              <a:rPr lang="en-CN">
                <a:latin typeface="Courier" pitchFamily="2" charset="0"/>
              </a:rPr>
              <a:t>(S-&gt;sem_lock);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chemeClr val="accent1"/>
                </a:solidFill>
                <a:latin typeface="Courier" pitchFamily="2" charset="0"/>
              </a:rPr>
              <a:t>S-&gt;value --;</a:t>
            </a:r>
          </a:p>
          <a:p>
            <a:r>
              <a:rPr lang="en-CN">
                <a:solidFill>
                  <a:schemeClr val="accent1"/>
                </a:solidFill>
                <a:latin typeface="Courier" pitchFamily="2" charset="0"/>
              </a:rPr>
              <a:t>	</a:t>
            </a:r>
            <a:r>
              <a:rPr lang="zh-CN" altLang="en-US" dirty="0">
                <a:solidFill>
                  <a:schemeClr val="accent1"/>
                </a:solidFill>
                <a:latin typeface="Courier" pitchFamily="2" charset="0"/>
              </a:rPr>
              <a:t> </a:t>
            </a:r>
            <a:r>
              <a:rPr lang="en-CN">
                <a:latin typeface="Courier" pitchFamily="2" charset="0"/>
              </a:rPr>
              <a:t>if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CN">
                <a:latin typeface="Courier" pitchFamily="2" charset="0"/>
              </a:rPr>
              <a:t>(S-&gt;value &lt; 0) {</a:t>
            </a:r>
          </a:p>
          <a:p>
            <a:r>
              <a:rPr lang="en-CN">
                <a:latin typeface="Courier" pitchFamily="2" charset="0"/>
              </a:rPr>
              <a:t>                do {</a:t>
            </a:r>
          </a:p>
          <a:p>
            <a:r>
              <a:rPr lang="en-CN">
                <a:latin typeface="Courier" pitchFamily="2" charset="0"/>
              </a:rPr>
              <a:t>                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cond_wait</a:t>
            </a:r>
            <a:r>
              <a:rPr lang="en-CN">
                <a:latin typeface="Courier" pitchFamily="2" charset="0"/>
              </a:rPr>
              <a:t>(S-&gt;sem_cond, S-&gt;sem_lock);</a:t>
            </a:r>
          </a:p>
          <a:p>
            <a:r>
              <a:rPr lang="en-CN">
                <a:latin typeface="Courier" pitchFamily="2" charset="0"/>
              </a:rPr>
              <a:t>                } while (S-&gt;wakeup == 0);</a:t>
            </a:r>
          </a:p>
          <a:p>
            <a:r>
              <a:rPr lang="en-CN">
                <a:latin typeface="Courier" pitchFamily="2" charset="0"/>
              </a:rPr>
              <a:t>               </a:t>
            </a:r>
            <a:r>
              <a:rPr lang="en-CN">
                <a:solidFill>
                  <a:schemeClr val="accent1"/>
                </a:solidFill>
                <a:latin typeface="Courier" pitchFamily="2" charset="0"/>
              </a:rPr>
              <a:t> S-&gt;wakeup --;</a:t>
            </a:r>
          </a:p>
          <a:p>
            <a:r>
              <a:rPr lang="en-CN">
                <a:latin typeface="Courier" pitchFamily="2" charset="0"/>
              </a:rPr>
              <a:t>        }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unlock</a:t>
            </a:r>
            <a:r>
              <a:rPr lang="en-CN">
                <a:latin typeface="Courier" pitchFamily="2" charset="0"/>
              </a:rPr>
              <a:t>(S-&gt;sem_lock);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A10C11-ED43-724E-AEAB-70D37A4F37B8}"/>
              </a:ext>
            </a:extLst>
          </p:cNvPr>
          <p:cNvSpPr/>
          <p:nvPr/>
        </p:nvSpPr>
        <p:spPr>
          <a:xfrm>
            <a:off x="766580" y="1478237"/>
            <a:ext cx="7548861" cy="8845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latin typeface="Courier" pitchFamily="2" charset="0"/>
              </a:rPr>
              <a:t>新增一个变量 </a:t>
            </a:r>
            <a:r>
              <a:rPr lang="en-US" altLang="zh-CN" dirty="0">
                <a:highlight>
                  <a:srgbClr val="FFFF00"/>
                </a:highlight>
                <a:latin typeface="Courier" pitchFamily="2" charset="0"/>
              </a:rPr>
              <a:t>wakeup</a:t>
            </a:r>
            <a:r>
              <a:rPr lang="zh-CN" altLang="en-US" dirty="0">
                <a:latin typeface="Courier" pitchFamily="2" charset="0"/>
              </a:rPr>
              <a:t>：等待时可以唤醒的数量</a:t>
            </a:r>
            <a:endParaRPr lang="en-US" altLang="zh-CN" dirty="0">
              <a:latin typeface="Courier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latin typeface="Courier" pitchFamily="2" charset="0"/>
              </a:rPr>
              <a:t>某一时刻真实的资源数：</a:t>
            </a:r>
            <a:r>
              <a:rPr lang="en-US" altLang="zh-CN" dirty="0">
                <a:latin typeface="Courier" pitchFamily="2" charset="0"/>
              </a:rPr>
              <a:t>value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&lt;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0 ? wakeup : value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wakeup</a:t>
            </a:r>
            <a:endParaRPr lang="en-CN" altLang="zh-CN">
              <a:latin typeface="Courier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21BD09-9785-6840-B87D-18A24B22677F}"/>
              </a:ext>
            </a:extLst>
          </p:cNvPr>
          <p:cNvSpPr/>
          <p:nvPr/>
        </p:nvSpPr>
        <p:spPr>
          <a:xfrm>
            <a:off x="2411760" y="3649588"/>
            <a:ext cx="6390456" cy="792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4D351-70F5-1546-B80F-37362E9BA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F97FD-DDCC-7F43-8A23-CCA264000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69</a:t>
            </a:fld>
            <a:endParaRPr lang="zh-CN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356999-2D3A-A04F-B658-2EBCE07CC4EB}"/>
              </a:ext>
            </a:extLst>
          </p:cNvPr>
          <p:cNvSpPr/>
          <p:nvPr/>
        </p:nvSpPr>
        <p:spPr>
          <a:xfrm>
            <a:off x="770992" y="1108905"/>
            <a:ext cx="76020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介绍一种使用条件变量的实现：</a:t>
            </a:r>
            <a:r>
              <a:rPr lang="zh-CN" altLang="en-US" b="1" dirty="0">
                <a:latin typeface="Courier" pitchFamily="2" charset="0"/>
              </a:rPr>
              <a:t>条件变量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互斥锁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计数器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=</a:t>
            </a:r>
            <a:r>
              <a:rPr lang="zh-CN" altLang="en-US" dirty="0">
                <a:latin typeface="Courier" pitchFamily="2" charset="0"/>
              </a:rPr>
              <a:t> 信号量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610563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Lock</a:t>
            </a:r>
            <a:r>
              <a:rPr lang="zh-CN" altLang="en-US" dirty="0"/>
              <a:t>：一种直观但错误的实现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88295"/>
          </a:xfrm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altLang="zh-CN" sz="1600" dirty="0" err="1">
                <a:latin typeface="Consolas" panose="020B0609020204030204" pitchFamily="49" charset="0"/>
              </a:rPr>
              <a:t>struct</a:t>
            </a:r>
            <a:r>
              <a:rPr lang="en-US" altLang="zh-CN" sz="1600" dirty="0">
                <a:latin typeface="Consolas" panose="020B0609020204030204" pitchFamily="49" charset="0"/>
              </a:rPr>
              <a:t> lock { integer state; };</a:t>
            </a:r>
          </a:p>
          <a:p>
            <a:pPr marL="0" indent="0">
              <a:spcBef>
                <a:spcPts val="600"/>
              </a:spcBef>
              <a:buNone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void </a:t>
            </a:r>
            <a:r>
              <a:rPr lang="en-US" altLang="zh-CN" sz="1600" b="1" dirty="0">
                <a:solidFill>
                  <a:srgbClr val="0096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lock</a:t>
            </a:r>
            <a:r>
              <a:rPr lang="en-US" altLang="zh-CN" sz="1600" dirty="0">
                <a:latin typeface="Consolas" panose="020B0609020204030204" pitchFamily="49" charset="0"/>
              </a:rPr>
              <a:t> (lock reference L)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 while </a:t>
            </a:r>
            <a:r>
              <a:rPr lang="en-US" altLang="zh-CN" sz="1600" dirty="0" err="1">
                <a:latin typeface="Consolas" panose="020B0609020204030204" pitchFamily="49" charset="0"/>
              </a:rPr>
              <a:t>L.state</a:t>
            </a:r>
            <a:r>
              <a:rPr lang="en-US" altLang="zh-CN" sz="1600" dirty="0">
                <a:latin typeface="Consolas" panose="020B0609020204030204" pitchFamily="49" charset="0"/>
              </a:rPr>
              <a:t> == LOCKED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    ;               </a:t>
            </a:r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// spin until L is UNLOCKED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</a:rPr>
              <a:t>L.state</a:t>
            </a:r>
            <a:r>
              <a:rPr lang="en-US" altLang="zh-CN" sz="1600" dirty="0">
                <a:latin typeface="Consolas" panose="020B0609020204030204" pitchFamily="49" charset="0"/>
              </a:rPr>
              <a:t> = LOCKED;  </a:t>
            </a:r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// the while test failed, got the lock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void </a:t>
            </a:r>
            <a:r>
              <a:rPr lang="en-US" altLang="zh-CN" sz="1600" b="1" dirty="0">
                <a:solidFill>
                  <a:srgbClr val="0096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unlock</a:t>
            </a:r>
            <a:r>
              <a:rPr lang="en-US" altLang="zh-CN" sz="1600" dirty="0">
                <a:latin typeface="Consolas" panose="020B0609020204030204" pitchFamily="49" charset="0"/>
              </a:rPr>
              <a:t> (lock reference L) 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    </a:t>
            </a:r>
            <a:r>
              <a:rPr lang="en-US" altLang="zh-CN" sz="1600" dirty="0" err="1">
                <a:latin typeface="Consolas" panose="020B0609020204030204" pitchFamily="49" charset="0"/>
              </a:rPr>
              <a:t>L.state</a:t>
            </a:r>
            <a:r>
              <a:rPr lang="en-US" altLang="zh-CN" sz="1600" dirty="0">
                <a:latin typeface="Consolas" panose="020B0609020204030204" pitchFamily="49" charset="0"/>
              </a:rPr>
              <a:t> = UNLOCKED;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zh-CN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657767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-4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0F32BB-D34D-3D46-99A0-6EA0A0669F3F}"/>
              </a:ext>
            </a:extLst>
          </p:cNvPr>
          <p:cNvSpPr/>
          <p:nvPr/>
        </p:nvSpPr>
        <p:spPr>
          <a:xfrm>
            <a:off x="770992" y="1108905"/>
            <a:ext cx="76020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介绍一种使用条件变量的实现：</a:t>
            </a:r>
            <a:r>
              <a:rPr lang="zh-CN" altLang="en-US" b="1" dirty="0">
                <a:latin typeface="Courier" pitchFamily="2" charset="0"/>
              </a:rPr>
              <a:t>条件变量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互斥锁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计数器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=</a:t>
            </a:r>
            <a:r>
              <a:rPr lang="zh-CN" altLang="en-US" dirty="0">
                <a:latin typeface="Courier" pitchFamily="2" charset="0"/>
              </a:rPr>
              <a:t> 信号量</a:t>
            </a:r>
            <a:endParaRPr lang="en-C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AE30F7-20C8-4843-86A9-790264BE84A0}"/>
              </a:ext>
            </a:extLst>
          </p:cNvPr>
          <p:cNvSpPr/>
          <p:nvPr/>
        </p:nvSpPr>
        <p:spPr>
          <a:xfrm>
            <a:off x="689635" y="1478237"/>
            <a:ext cx="7702751" cy="8845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新增一个变量 </a:t>
            </a:r>
            <a:r>
              <a:rPr lang="en-US" altLang="zh-CN" dirty="0">
                <a:solidFill>
                  <a:srgbClr val="000000"/>
                </a:solidFill>
                <a:highlight>
                  <a:srgbClr val="FFFF00"/>
                </a:highlight>
                <a:latin typeface="Courier" pitchFamily="2" charset="0"/>
              </a:rPr>
              <a:t>wakeup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：等待时可以唤醒的数量</a:t>
            </a:r>
            <a:endParaRPr lang="en-US" altLang="zh-CN" dirty="0">
              <a:solidFill>
                <a:srgbClr val="000000"/>
              </a:solidFill>
              <a:latin typeface="Courier" pitchFamily="2" charset="0"/>
            </a:endParaRPr>
          </a:p>
          <a:p>
            <a:pPr lvl="0" algn="ctr">
              <a:lnSpc>
                <a:spcPct val="150000"/>
              </a:lnSpc>
            </a:pP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某一时刻真实的资源数：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value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&lt;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0 ? wakeup : value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+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wakeup</a:t>
            </a:r>
            <a:endParaRPr lang="en-CN" altLang="zh-CN">
              <a:solidFill>
                <a:srgbClr val="000000"/>
              </a:solidFill>
              <a:latin typeface="Courier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5A78B5-3988-3B44-B666-2F272BC71941}"/>
              </a:ext>
            </a:extLst>
          </p:cNvPr>
          <p:cNvSpPr/>
          <p:nvPr/>
        </p:nvSpPr>
        <p:spPr>
          <a:xfrm>
            <a:off x="1085528" y="2711639"/>
            <a:ext cx="653447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>
                <a:latin typeface="Courier" pitchFamily="2" charset="0"/>
              </a:rPr>
              <a:t>void signal(</a:t>
            </a:r>
            <a:r>
              <a:rPr lang="en-CN" altLang="zh-CN">
                <a:latin typeface="Courier" pitchFamily="2" charset="0"/>
              </a:rPr>
              <a:t>sem_t *S</a:t>
            </a:r>
            <a:r>
              <a:rPr lang="en-CN">
                <a:latin typeface="Courier" pitchFamily="2" charset="0"/>
              </a:rPr>
              <a:t>) {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lock</a:t>
            </a:r>
            <a:r>
              <a:rPr lang="en-CN">
                <a:latin typeface="Courier" pitchFamily="2" charset="0"/>
              </a:rPr>
              <a:t>(S-&gt;sem_lock);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chemeClr val="accent1"/>
                </a:solidFill>
                <a:latin typeface="Courier" pitchFamily="2" charset="0"/>
              </a:rPr>
              <a:t>S-&gt;value ++;</a:t>
            </a:r>
          </a:p>
          <a:p>
            <a:r>
              <a:rPr lang="en-CN">
                <a:latin typeface="Courier" pitchFamily="2" charset="0"/>
              </a:rPr>
              <a:t>        if (S-&gt;value &lt;= 0) {</a:t>
            </a:r>
          </a:p>
          <a:p>
            <a:r>
              <a:rPr lang="en-CN">
                <a:latin typeface="Courier" pitchFamily="2" charset="0"/>
              </a:rPr>
              <a:t>                </a:t>
            </a:r>
            <a:r>
              <a:rPr lang="en-CN">
                <a:solidFill>
                  <a:schemeClr val="accent3"/>
                </a:solidFill>
                <a:latin typeface="Courier" pitchFamily="2" charset="0"/>
              </a:rPr>
              <a:t>S-&gt;wakeup ++;</a:t>
            </a:r>
          </a:p>
          <a:p>
            <a:r>
              <a:rPr lang="en-CN">
                <a:latin typeface="Courier" pitchFamily="2" charset="0"/>
              </a:rPr>
              <a:t>        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cond_signal</a:t>
            </a:r>
            <a:r>
              <a:rPr lang="en-CN">
                <a:latin typeface="Courier" pitchFamily="2" charset="0"/>
              </a:rPr>
              <a:t>(S-&gt;sem_cond);                </a:t>
            </a:r>
          </a:p>
          <a:p>
            <a:r>
              <a:rPr lang="en-CN">
                <a:latin typeface="Courier" pitchFamily="2" charset="0"/>
              </a:rPr>
              <a:t>        }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unlock</a:t>
            </a:r>
            <a:r>
              <a:rPr lang="en-CN">
                <a:latin typeface="Courier" pitchFamily="2" charset="0"/>
              </a:rPr>
              <a:t>(S-&gt;sem_lock);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7AF180-E36C-6B4F-806F-CDE689BD90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38C323-0682-5E49-BBD5-C164BCAC5B82}"/>
              </a:ext>
            </a:extLst>
          </p:cNvPr>
          <p:cNvSpPr/>
          <p:nvPr/>
        </p:nvSpPr>
        <p:spPr>
          <a:xfrm>
            <a:off x="1979712" y="3577580"/>
            <a:ext cx="4968552" cy="11456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A2C606-6730-5443-8517-E1867A764024}"/>
              </a:ext>
            </a:extLst>
          </p:cNvPr>
          <p:cNvSpPr/>
          <p:nvPr/>
        </p:nvSpPr>
        <p:spPr>
          <a:xfrm>
            <a:off x="7406188" y="381963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Courier" pitchFamily="2" charset="0"/>
              </a:rPr>
              <a:t>有人等待</a:t>
            </a:r>
            <a:endParaRPr lang="en-CN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ED149B9-FF0E-6544-BB43-6E3671EC8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38867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56B2FE-0F6D-AE45-84A2-1AE8FFA3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093786-97DE-3A42-9239-76525887E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E9D722A-1CA4-064C-98AE-6E8C2A6E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71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9AD734-2DA2-5545-8A6B-BD8725366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027" y="0"/>
            <a:ext cx="592994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02260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-4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653B2-51DE-4342-9B4C-4D542858C80C}"/>
              </a:ext>
            </a:extLst>
          </p:cNvPr>
          <p:cNvSpPr/>
          <p:nvPr/>
        </p:nvSpPr>
        <p:spPr>
          <a:xfrm>
            <a:off x="341784" y="2485549"/>
            <a:ext cx="5166320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1050">
                <a:latin typeface="Courier" pitchFamily="2" charset="0"/>
              </a:rPr>
              <a:t>void wait(sem_t *S) {</a:t>
            </a:r>
          </a:p>
          <a:p>
            <a:r>
              <a:rPr lang="en-CN" sz="1050">
                <a:latin typeface="Courier" pitchFamily="2" charset="0"/>
              </a:rPr>
              <a:t>        </a:t>
            </a:r>
            <a:r>
              <a:rPr lang="en-CN" sz="1050">
                <a:solidFill>
                  <a:srgbClr val="FF9300"/>
                </a:solidFill>
                <a:latin typeface="Courier" pitchFamily="2" charset="0"/>
              </a:rPr>
              <a:t>lock</a:t>
            </a:r>
            <a:r>
              <a:rPr lang="en-CN" sz="1050">
                <a:latin typeface="Courier" pitchFamily="2" charset="0"/>
              </a:rPr>
              <a:t>(S-&gt;sem_lock);</a:t>
            </a:r>
          </a:p>
          <a:p>
            <a:r>
              <a:rPr lang="en-CN" sz="1050">
                <a:latin typeface="Courier" pitchFamily="2" charset="0"/>
              </a:rPr>
              <a:t>        </a:t>
            </a:r>
            <a:r>
              <a:rPr lang="en-CN" sz="1050">
                <a:solidFill>
                  <a:schemeClr val="accent1"/>
                </a:solidFill>
                <a:latin typeface="Courier" pitchFamily="2" charset="0"/>
              </a:rPr>
              <a:t>S-&gt;value --;</a:t>
            </a:r>
          </a:p>
          <a:p>
            <a:r>
              <a:rPr lang="en-CN" sz="1050">
                <a:solidFill>
                  <a:schemeClr val="accent1"/>
                </a:solidFill>
                <a:latin typeface="Courier" pitchFamily="2" charset="0"/>
              </a:rPr>
              <a:t>	</a:t>
            </a:r>
            <a:r>
              <a:rPr lang="zh-CN" altLang="en-US" sz="1050">
                <a:solidFill>
                  <a:schemeClr val="accent1"/>
                </a:solidFill>
                <a:latin typeface="Courier" pitchFamily="2" charset="0"/>
              </a:rPr>
              <a:t> </a:t>
            </a:r>
            <a:r>
              <a:rPr lang="en-CN" sz="1050">
                <a:latin typeface="Courier" pitchFamily="2" charset="0"/>
              </a:rPr>
              <a:t>if</a:t>
            </a:r>
            <a:r>
              <a:rPr lang="zh-CN" altLang="en-US" sz="1050">
                <a:latin typeface="Courier" pitchFamily="2" charset="0"/>
              </a:rPr>
              <a:t> </a:t>
            </a:r>
            <a:r>
              <a:rPr lang="en-CN" sz="1050">
                <a:latin typeface="Courier" pitchFamily="2" charset="0"/>
              </a:rPr>
              <a:t>(S-&gt;value &lt; 0) {</a:t>
            </a:r>
          </a:p>
          <a:p>
            <a:r>
              <a:rPr lang="en-CN" sz="1050">
                <a:latin typeface="Courier" pitchFamily="2" charset="0"/>
              </a:rPr>
              <a:t>                while (S-&gt;wakeup == 0){</a:t>
            </a:r>
          </a:p>
          <a:p>
            <a:r>
              <a:rPr lang="en-CN" sz="1050">
                <a:latin typeface="Courier" pitchFamily="2" charset="0"/>
              </a:rPr>
              <a:t>                        </a:t>
            </a:r>
            <a:r>
              <a:rPr lang="en-CN" sz="1050">
                <a:solidFill>
                  <a:srgbClr val="FF9300"/>
                </a:solidFill>
                <a:latin typeface="Courier" pitchFamily="2" charset="0"/>
              </a:rPr>
              <a:t>cond_wait</a:t>
            </a:r>
            <a:r>
              <a:rPr lang="en-CN" sz="1050">
                <a:latin typeface="Courier" pitchFamily="2" charset="0"/>
              </a:rPr>
              <a:t>(S-&gt;sem_cond, S-&gt;sem_lock);</a:t>
            </a:r>
          </a:p>
          <a:p>
            <a:r>
              <a:rPr lang="en-CN" sz="1050">
                <a:latin typeface="Courier" pitchFamily="2" charset="0"/>
              </a:rPr>
              <a:t>                }</a:t>
            </a:r>
          </a:p>
          <a:p>
            <a:r>
              <a:rPr lang="en-CN" sz="1050">
                <a:solidFill>
                  <a:schemeClr val="accent1"/>
                </a:solidFill>
                <a:latin typeface="Courier" pitchFamily="2" charset="0"/>
              </a:rPr>
              <a:t>		   S-&gt;wakeup --;</a:t>
            </a:r>
          </a:p>
          <a:p>
            <a:r>
              <a:rPr lang="en-CN" sz="1050">
                <a:latin typeface="Courier" pitchFamily="2" charset="0"/>
              </a:rPr>
              <a:t>        }</a:t>
            </a:r>
          </a:p>
          <a:p>
            <a:r>
              <a:rPr lang="en-CN" sz="1050">
                <a:latin typeface="Courier" pitchFamily="2" charset="0"/>
              </a:rPr>
              <a:t>        </a:t>
            </a:r>
            <a:r>
              <a:rPr lang="en-CN" sz="1050">
                <a:solidFill>
                  <a:srgbClr val="FF9300"/>
                </a:solidFill>
                <a:latin typeface="Courier" pitchFamily="2" charset="0"/>
              </a:rPr>
              <a:t>unlock</a:t>
            </a:r>
            <a:r>
              <a:rPr lang="en-CN" sz="1050">
                <a:latin typeface="Courier" pitchFamily="2" charset="0"/>
              </a:rPr>
              <a:t>(S-&gt;sem_lock);</a:t>
            </a:r>
          </a:p>
          <a:p>
            <a:r>
              <a:rPr lang="en-CN" sz="1050">
                <a:latin typeface="Courier" pitchFamily="2" charset="0"/>
              </a:rPr>
              <a:t>}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A10C11-ED43-724E-AEAB-70D37A4F37B8}"/>
              </a:ext>
            </a:extLst>
          </p:cNvPr>
          <p:cNvSpPr/>
          <p:nvPr/>
        </p:nvSpPr>
        <p:spPr>
          <a:xfrm>
            <a:off x="457200" y="1478237"/>
            <a:ext cx="8167621" cy="8844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Courier" pitchFamily="2" charset="0"/>
              </a:rPr>
              <a:t>v</a:t>
            </a:r>
            <a:r>
              <a:rPr lang="en-CN">
                <a:latin typeface="Courier" pitchFamily="2" charset="0"/>
              </a:rPr>
              <a:t>alue</a:t>
            </a:r>
            <a:r>
              <a:rPr lang="zh-CN" altLang="en-US" dirty="0">
                <a:latin typeface="Courier" pitchFamily="2" charset="0"/>
              </a:rPr>
              <a:t>：</a:t>
            </a:r>
            <a:r>
              <a:rPr lang="zh-CN" altLang="en-CN" dirty="0">
                <a:latin typeface="Courier" pitchFamily="2" charset="0"/>
              </a:rPr>
              <a:t>正数</a:t>
            </a:r>
            <a:r>
              <a:rPr lang="zh-CN" altLang="en-US" dirty="0">
                <a:latin typeface="Courier" pitchFamily="2" charset="0"/>
              </a:rPr>
              <a:t>为信号量，负数为有人等待</a:t>
            </a:r>
            <a:r>
              <a:rPr lang="en-US" altLang="zh-CN" dirty="0">
                <a:latin typeface="Courier" pitchFamily="2" charset="0"/>
              </a:rPr>
              <a:t>	wakeup</a:t>
            </a:r>
            <a:r>
              <a:rPr lang="zh-CN" altLang="en-US" dirty="0">
                <a:latin typeface="Courier" pitchFamily="2" charset="0"/>
              </a:rPr>
              <a:t>：等待时可以唤醒的数量</a:t>
            </a:r>
            <a:endParaRPr lang="en-US" altLang="zh-CN" dirty="0">
              <a:latin typeface="Courier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latin typeface="Courier" pitchFamily="2" charset="0"/>
              </a:rPr>
              <a:t>某一时刻真实的信号量：</a:t>
            </a:r>
            <a:r>
              <a:rPr lang="en-US" altLang="zh-CN" dirty="0">
                <a:latin typeface="Courier" pitchFamily="2" charset="0"/>
              </a:rPr>
              <a:t>value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&gt;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0 ? value : wakeup</a:t>
            </a:r>
            <a:endParaRPr lang="en-CN">
              <a:latin typeface="Courier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0ED014-964F-1C44-82FE-94D4B385EC77}"/>
              </a:ext>
            </a:extLst>
          </p:cNvPr>
          <p:cNvSpPr/>
          <p:nvPr/>
        </p:nvSpPr>
        <p:spPr>
          <a:xfrm>
            <a:off x="4535016" y="2513571"/>
            <a:ext cx="39623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CN" dirty="0">
                <a:solidFill>
                  <a:schemeClr val="accent1"/>
                </a:solidFill>
                <a:latin typeface="Courier" pitchFamily="2" charset="0"/>
              </a:rPr>
              <a:t>思考</a:t>
            </a:r>
            <a:r>
              <a:rPr lang="zh-CN" altLang="en-US" dirty="0">
                <a:solidFill>
                  <a:schemeClr val="accent1"/>
                </a:solidFill>
                <a:latin typeface="Courier" pitchFamily="2" charset="0"/>
              </a:rPr>
              <a:t>：为何要</a:t>
            </a:r>
            <a:r>
              <a:rPr lang="en-US" altLang="zh-CN" dirty="0">
                <a:solidFill>
                  <a:schemeClr val="accent1"/>
                </a:solidFill>
                <a:latin typeface="Courier" pitchFamily="2" charset="0"/>
              </a:rPr>
              <a:t> while?</a:t>
            </a:r>
            <a:r>
              <a:rPr lang="zh-CN" altLang="en-US" dirty="0">
                <a:solidFill>
                  <a:schemeClr val="accent1"/>
                </a:solidFill>
                <a:latin typeface="Courier" pitchFamily="2" charset="0"/>
              </a:rPr>
              <a:t> 有限等待</a:t>
            </a:r>
            <a:endParaRPr lang="en-CN" dirty="0">
              <a:solidFill>
                <a:schemeClr val="accent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4D351-70F5-1546-B80F-37362E9BA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F97FD-DDCC-7F43-8A23-CCA264000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72</a:t>
            </a:fld>
            <a:endParaRPr lang="zh-CN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356999-2D3A-A04F-B658-2EBCE07CC4EB}"/>
              </a:ext>
            </a:extLst>
          </p:cNvPr>
          <p:cNvSpPr/>
          <p:nvPr/>
        </p:nvSpPr>
        <p:spPr>
          <a:xfrm>
            <a:off x="770992" y="1108905"/>
            <a:ext cx="76020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介绍一种使用条件变量的实现：</a:t>
            </a:r>
            <a:r>
              <a:rPr lang="zh-CN" altLang="en-US" b="1" dirty="0">
                <a:latin typeface="Courier" pitchFamily="2" charset="0"/>
              </a:rPr>
              <a:t>条件变量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互斥锁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计数器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=</a:t>
            </a:r>
            <a:r>
              <a:rPr lang="zh-CN" altLang="en-US" dirty="0">
                <a:latin typeface="Courier" pitchFamily="2" charset="0"/>
              </a:rPr>
              <a:t> 信号量</a:t>
            </a:r>
            <a:endParaRPr lang="en-CN" dirty="0"/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17D480F0-57FA-E14B-8915-9F84505ED9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390" y="3651768"/>
            <a:ext cx="4556720" cy="170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4347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7C3CFBB2-29A4-9845-909C-D2C6211C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/>
              <a:t>读写锁的实现</a:t>
            </a:r>
          </a:p>
        </p:txBody>
      </p:sp>
    </p:spTree>
    <p:extLst>
      <p:ext uri="{BB962C8B-B14F-4D97-AF65-F5344CB8AC3E}">
        <p14:creationId xmlns:p14="http://schemas.microsoft.com/office/powerpoint/2010/main" val="219167887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回顾：读写锁的基础语义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B9BF94-9EF9-7E4A-A247-A12D7E7B4B14}"/>
              </a:ext>
            </a:extLst>
          </p:cNvPr>
          <p:cNvSpPr/>
          <p:nvPr/>
        </p:nvSpPr>
        <p:spPr>
          <a:xfrm>
            <a:off x="1187624" y="1176438"/>
            <a:ext cx="7097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互斥锁：所有的线程均互斥，同一时刻</a:t>
            </a:r>
            <a:r>
              <a:rPr lang="zh-CN" altLang="en-US" b="1" dirty="0">
                <a:latin typeface="Courier" pitchFamily="2" charset="0"/>
              </a:rPr>
              <a:t>只能有一个线程</a:t>
            </a:r>
            <a:r>
              <a:rPr lang="zh-CN" altLang="en-US" dirty="0">
                <a:latin typeface="Courier" pitchFamily="2" charset="0"/>
              </a:rPr>
              <a:t>进入临界区</a:t>
            </a:r>
            <a:endParaRPr lang="en-C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1094A-696F-1B4D-ADC2-2F56364F8AC2}"/>
              </a:ext>
            </a:extLst>
          </p:cNvPr>
          <p:cNvSpPr/>
          <p:nvPr/>
        </p:nvSpPr>
        <p:spPr>
          <a:xfrm>
            <a:off x="1187624" y="1754678"/>
            <a:ext cx="7097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对于部分只读取共享数据的线程过于严厉</a:t>
            </a:r>
            <a:endParaRPr lang="en-C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11269C7-752C-6045-8591-71A71E7F5FDA}"/>
              </a:ext>
            </a:extLst>
          </p:cNvPr>
          <p:cNvSpPr/>
          <p:nvPr/>
        </p:nvSpPr>
        <p:spPr>
          <a:xfrm>
            <a:off x="1023020" y="2362496"/>
            <a:ext cx="7097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/>
              <a:t>读写锁：</a:t>
            </a:r>
            <a:r>
              <a:rPr lang="zh-CN" altLang="en-CN"/>
              <a:t>区分</a:t>
            </a:r>
            <a:r>
              <a:rPr lang="zh-CN" altLang="en-US"/>
              <a:t>读者与写者，允许读者之间并行，读者与写者之间互斥</a:t>
            </a:r>
            <a:endParaRPr lang="en-C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C36BF1-6EC4-2F48-8DC3-C2280CA72D9A}"/>
              </a:ext>
            </a:extLst>
          </p:cNvPr>
          <p:cNvSpPr/>
          <p:nvPr/>
        </p:nvSpPr>
        <p:spPr>
          <a:xfrm>
            <a:off x="3563888" y="3361556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158776-73ED-AD40-8296-351A8D798487}"/>
              </a:ext>
            </a:extLst>
          </p:cNvPr>
          <p:cNvSpPr txBox="1"/>
          <p:nvPr/>
        </p:nvSpPr>
        <p:spPr>
          <a:xfrm>
            <a:off x="3898602" y="3433564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BE4E4F-F115-B748-822A-2D141E7FAD66}"/>
              </a:ext>
            </a:extLst>
          </p:cNvPr>
          <p:cNvSpPr/>
          <p:nvPr/>
        </p:nvSpPr>
        <p:spPr>
          <a:xfrm>
            <a:off x="3995936" y="3965016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5F1A88-3784-FE45-8BB1-CAA096752AC0}"/>
              </a:ext>
            </a:extLst>
          </p:cNvPr>
          <p:cNvSpPr/>
          <p:nvPr/>
        </p:nvSpPr>
        <p:spPr>
          <a:xfrm>
            <a:off x="1043608" y="3550868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5A155A3-A653-1F4D-846C-357178666394}"/>
              </a:ext>
            </a:extLst>
          </p:cNvPr>
          <p:cNvSpPr/>
          <p:nvPr/>
        </p:nvSpPr>
        <p:spPr>
          <a:xfrm>
            <a:off x="6948264" y="3408741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B9D1436-EDA4-6541-B305-B5E14374A925}"/>
              </a:ext>
            </a:extLst>
          </p:cNvPr>
          <p:cNvCxnSpPr>
            <a:stCxn id="16" idx="3"/>
            <a:endCxn id="13" idx="1"/>
          </p:cNvCxnSpPr>
          <p:nvPr/>
        </p:nvCxnSpPr>
        <p:spPr>
          <a:xfrm>
            <a:off x="1979712" y="3802896"/>
            <a:ext cx="1584176" cy="5263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8D116E5B-1588-144B-A11D-D7C5511B6AC4}"/>
              </a:ext>
            </a:extLst>
          </p:cNvPr>
          <p:cNvSpPr/>
          <p:nvPr/>
        </p:nvSpPr>
        <p:spPr>
          <a:xfrm>
            <a:off x="1763688" y="4340783"/>
            <a:ext cx="15841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latin typeface="Courier" pitchFamily="2" charset="0"/>
              </a:rPr>
              <a:t>读者</a:t>
            </a:r>
            <a:r>
              <a:rPr lang="zh-CN" altLang="en-US" b="1">
                <a:latin typeface="Courier" pitchFamily="2" charset="0"/>
              </a:rPr>
              <a:t>可以</a:t>
            </a:r>
            <a:r>
              <a:rPr lang="zh-CN" altLang="en-US">
                <a:latin typeface="Courier" pitchFamily="2" charset="0"/>
              </a:rPr>
              <a:t>进入临界区</a:t>
            </a:r>
            <a:endParaRPr lang="en-CN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09B0DD1-989B-D448-A58B-1B79AA89AB07}"/>
              </a:ext>
            </a:extLst>
          </p:cNvPr>
          <p:cNvSpPr/>
          <p:nvPr/>
        </p:nvSpPr>
        <p:spPr>
          <a:xfrm>
            <a:off x="5580112" y="4302260"/>
            <a:ext cx="15841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latin typeface="Courier" pitchFamily="2" charset="0"/>
              </a:rPr>
              <a:t>写者</a:t>
            </a:r>
            <a:r>
              <a:rPr lang="zh-CN" altLang="en-US" b="1">
                <a:latin typeface="Courier" pitchFamily="2" charset="0"/>
              </a:rPr>
              <a:t>不能</a:t>
            </a:r>
            <a:r>
              <a:rPr lang="zh-CN" altLang="en-US">
                <a:latin typeface="Courier" pitchFamily="2" charset="0"/>
              </a:rPr>
              <a:t>进入临界区</a:t>
            </a:r>
            <a:endParaRPr lang="en-CN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674BD82-E7FC-1F49-A61E-F41A9B0981D7}"/>
              </a:ext>
            </a:extLst>
          </p:cNvPr>
          <p:cNvCxnSpPr>
            <a:cxnSpLocks/>
            <a:stCxn id="18" idx="2"/>
            <a:endCxn id="13" idx="3"/>
          </p:cNvCxnSpPr>
          <p:nvPr/>
        </p:nvCxnSpPr>
        <p:spPr>
          <a:xfrm flipH="1">
            <a:off x="5364088" y="3869000"/>
            <a:ext cx="1584176" cy="4602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534ABB7B-BDF7-EF4D-B9DC-95A858932D93}"/>
              </a:ext>
            </a:extLst>
          </p:cNvPr>
          <p:cNvSpPr/>
          <p:nvPr/>
        </p:nvSpPr>
        <p:spPr>
          <a:xfrm>
            <a:off x="5508104" y="3773689"/>
            <a:ext cx="15841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>
                <a:solidFill>
                  <a:schemeClr val="accent1"/>
                </a:solidFill>
                <a:latin typeface="+mn-ea"/>
              </a:rPr>
              <a:t>X</a:t>
            </a:r>
            <a:endParaRPr lang="en-CN" sz="320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BF60BA2-E937-074E-BF47-013BEC1FCBD1}"/>
              </a:ext>
            </a:extLst>
          </p:cNvPr>
          <p:cNvSpPr/>
          <p:nvPr/>
        </p:nvSpPr>
        <p:spPr>
          <a:xfrm>
            <a:off x="5709359" y="4987114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*读</a:t>
            </a:r>
            <a:r>
              <a:rPr lang="en-US" altLang="zh-CN" sz="1400"/>
              <a:t>/</a:t>
            </a:r>
            <a:r>
              <a:rPr lang="zh-CN" altLang="en-US" sz="1400"/>
              <a:t>写临界区不同，这里指向一个为示意</a:t>
            </a:r>
            <a:endParaRPr lang="en-CN" sz="14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7D4F6-BF2E-6844-BA77-7F3CA1931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B48187-2CE8-0F4E-9C0A-43005474D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83501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回顾：读写锁的基础语义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B9BF94-9EF9-7E4A-A247-A12D7E7B4B14}"/>
              </a:ext>
            </a:extLst>
          </p:cNvPr>
          <p:cNvSpPr/>
          <p:nvPr/>
        </p:nvSpPr>
        <p:spPr>
          <a:xfrm>
            <a:off x="1187624" y="1176438"/>
            <a:ext cx="7097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互斥锁：所有的线程均互斥，同一时刻</a:t>
            </a:r>
            <a:r>
              <a:rPr lang="zh-CN" altLang="en-US" b="1" dirty="0">
                <a:latin typeface="Courier" pitchFamily="2" charset="0"/>
              </a:rPr>
              <a:t>只能有一个线程</a:t>
            </a:r>
            <a:r>
              <a:rPr lang="zh-CN" altLang="en-US" dirty="0">
                <a:latin typeface="Courier" pitchFamily="2" charset="0"/>
              </a:rPr>
              <a:t>进入临界区</a:t>
            </a:r>
            <a:endParaRPr lang="en-C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1094A-696F-1B4D-ADC2-2F56364F8AC2}"/>
              </a:ext>
            </a:extLst>
          </p:cNvPr>
          <p:cNvSpPr/>
          <p:nvPr/>
        </p:nvSpPr>
        <p:spPr>
          <a:xfrm>
            <a:off x="1187624" y="1754678"/>
            <a:ext cx="7097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对于部分只读取共享数据的线程过于严厉</a:t>
            </a:r>
            <a:endParaRPr lang="en-C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11269C7-752C-6045-8591-71A71E7F5FDA}"/>
              </a:ext>
            </a:extLst>
          </p:cNvPr>
          <p:cNvSpPr/>
          <p:nvPr/>
        </p:nvSpPr>
        <p:spPr>
          <a:xfrm>
            <a:off x="1023020" y="2362496"/>
            <a:ext cx="7097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/>
              <a:t>读写锁：</a:t>
            </a:r>
            <a:r>
              <a:rPr lang="zh-CN" altLang="en-CN"/>
              <a:t>区分</a:t>
            </a:r>
            <a:r>
              <a:rPr lang="zh-CN" altLang="en-US"/>
              <a:t>读者与写者，允许读者之间并行，读者与写者之间互斥</a:t>
            </a:r>
            <a:endParaRPr lang="en-C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C36BF1-6EC4-2F48-8DC3-C2280CA72D9A}"/>
              </a:ext>
            </a:extLst>
          </p:cNvPr>
          <p:cNvSpPr/>
          <p:nvPr/>
        </p:nvSpPr>
        <p:spPr>
          <a:xfrm>
            <a:off x="3563888" y="3361556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158776-73ED-AD40-8296-351A8D798487}"/>
              </a:ext>
            </a:extLst>
          </p:cNvPr>
          <p:cNvSpPr txBox="1"/>
          <p:nvPr/>
        </p:nvSpPr>
        <p:spPr>
          <a:xfrm>
            <a:off x="3898602" y="3433564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5F1A88-3784-FE45-8BB1-CAA096752AC0}"/>
              </a:ext>
            </a:extLst>
          </p:cNvPr>
          <p:cNvSpPr/>
          <p:nvPr/>
        </p:nvSpPr>
        <p:spPr>
          <a:xfrm>
            <a:off x="1043608" y="3550868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5A155A3-A653-1F4D-846C-357178666394}"/>
              </a:ext>
            </a:extLst>
          </p:cNvPr>
          <p:cNvSpPr/>
          <p:nvPr/>
        </p:nvSpPr>
        <p:spPr>
          <a:xfrm>
            <a:off x="6948264" y="3408741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B9D1436-EDA4-6541-B305-B5E14374A925}"/>
              </a:ext>
            </a:extLst>
          </p:cNvPr>
          <p:cNvCxnSpPr>
            <a:stCxn id="16" idx="3"/>
            <a:endCxn id="13" idx="1"/>
          </p:cNvCxnSpPr>
          <p:nvPr/>
        </p:nvCxnSpPr>
        <p:spPr>
          <a:xfrm>
            <a:off x="1979712" y="3802896"/>
            <a:ext cx="1584176" cy="5263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8D116E5B-1588-144B-A11D-D7C5511B6AC4}"/>
              </a:ext>
            </a:extLst>
          </p:cNvPr>
          <p:cNvSpPr/>
          <p:nvPr/>
        </p:nvSpPr>
        <p:spPr>
          <a:xfrm>
            <a:off x="1763688" y="4340783"/>
            <a:ext cx="15841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latin typeface="Courier" pitchFamily="2" charset="0"/>
              </a:rPr>
              <a:t>读者</a:t>
            </a:r>
            <a:r>
              <a:rPr lang="zh-CN" altLang="en-US" b="1">
                <a:latin typeface="Courier" pitchFamily="2" charset="0"/>
              </a:rPr>
              <a:t>不能</a:t>
            </a:r>
            <a:r>
              <a:rPr lang="zh-CN" altLang="en-US">
                <a:latin typeface="Courier" pitchFamily="2" charset="0"/>
              </a:rPr>
              <a:t>进入临界区</a:t>
            </a:r>
            <a:endParaRPr lang="en-CN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09B0DD1-989B-D448-A58B-1B79AA89AB07}"/>
              </a:ext>
            </a:extLst>
          </p:cNvPr>
          <p:cNvSpPr/>
          <p:nvPr/>
        </p:nvSpPr>
        <p:spPr>
          <a:xfrm>
            <a:off x="5580112" y="4302260"/>
            <a:ext cx="15841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latin typeface="Courier" pitchFamily="2" charset="0"/>
              </a:rPr>
              <a:t>写者</a:t>
            </a:r>
            <a:r>
              <a:rPr lang="zh-CN" altLang="en-US" b="1">
                <a:latin typeface="Courier" pitchFamily="2" charset="0"/>
              </a:rPr>
              <a:t>不能</a:t>
            </a:r>
            <a:r>
              <a:rPr lang="zh-CN" altLang="en-US">
                <a:latin typeface="Courier" pitchFamily="2" charset="0"/>
              </a:rPr>
              <a:t>进入临界区</a:t>
            </a:r>
            <a:endParaRPr lang="en-CN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674BD82-E7FC-1F49-A61E-F41A9B0981D7}"/>
              </a:ext>
            </a:extLst>
          </p:cNvPr>
          <p:cNvCxnSpPr>
            <a:cxnSpLocks/>
            <a:stCxn id="18" idx="2"/>
            <a:endCxn id="13" idx="3"/>
          </p:cNvCxnSpPr>
          <p:nvPr/>
        </p:nvCxnSpPr>
        <p:spPr>
          <a:xfrm flipH="1">
            <a:off x="5364088" y="3869000"/>
            <a:ext cx="1584176" cy="4602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4D8896B1-F498-9945-9181-B2D20F7F3F03}"/>
              </a:ext>
            </a:extLst>
          </p:cNvPr>
          <p:cNvSpPr/>
          <p:nvPr/>
        </p:nvSpPr>
        <p:spPr>
          <a:xfrm>
            <a:off x="3983311" y="3934540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6EEA0D4-B300-E549-87F6-D2A99F10B676}"/>
              </a:ext>
            </a:extLst>
          </p:cNvPr>
          <p:cNvSpPr/>
          <p:nvPr/>
        </p:nvSpPr>
        <p:spPr>
          <a:xfrm>
            <a:off x="5508104" y="3773689"/>
            <a:ext cx="15841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>
                <a:solidFill>
                  <a:schemeClr val="accent1"/>
                </a:solidFill>
                <a:latin typeface="+mn-ea"/>
              </a:rPr>
              <a:t>X</a:t>
            </a:r>
            <a:endParaRPr lang="en-CN" sz="320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CB29205-ACB4-2549-9390-7BDA79E70AE4}"/>
              </a:ext>
            </a:extLst>
          </p:cNvPr>
          <p:cNvSpPr/>
          <p:nvPr/>
        </p:nvSpPr>
        <p:spPr>
          <a:xfrm>
            <a:off x="1791216" y="3714467"/>
            <a:ext cx="15841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>
                <a:solidFill>
                  <a:schemeClr val="accent1"/>
                </a:solidFill>
                <a:latin typeface="+mn-ea"/>
              </a:rPr>
              <a:t>X</a:t>
            </a:r>
            <a:endParaRPr lang="en-CN" sz="320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86AAE7C-2FB2-D34B-BC97-312B21BC390A}"/>
              </a:ext>
            </a:extLst>
          </p:cNvPr>
          <p:cNvSpPr/>
          <p:nvPr/>
        </p:nvSpPr>
        <p:spPr>
          <a:xfrm>
            <a:off x="5705172" y="4969424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*读</a:t>
            </a:r>
            <a:r>
              <a:rPr lang="en-US" altLang="zh-CN" sz="1400"/>
              <a:t>/</a:t>
            </a:r>
            <a:r>
              <a:rPr lang="zh-CN" altLang="en-US" sz="1400"/>
              <a:t>写临界区不同，这里指向一个为示意</a:t>
            </a:r>
            <a:endParaRPr lang="en-CN" sz="14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389980-0F90-D842-8835-F71E058F09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6DAD5-11DC-1C44-8538-40583B8CA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72362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88D7B6-0B22-C34C-BD3F-53E15F61A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读写锁的偏向性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6BBD7B-9815-5745-B6D9-30FEFDDC0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Courier" pitchFamily="2" charset="0"/>
              </a:rPr>
              <a:t>考虑这种情况：</a:t>
            </a:r>
            <a:endParaRPr lang="en-US" altLang="zh-CN" dirty="0">
              <a:latin typeface="Courier" pitchFamily="2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dirty="0">
                <a:latin typeface="Courier" pitchFamily="2" charset="0"/>
              </a:rPr>
              <a:t>t0</a:t>
            </a:r>
            <a:r>
              <a:rPr lang="zh-CN" altLang="en-US" dirty="0">
                <a:latin typeface="Courier" pitchFamily="2" charset="0"/>
              </a:rPr>
              <a:t>：有读者在临界区</a:t>
            </a:r>
            <a:endParaRPr lang="en-US" altLang="zh-CN" dirty="0">
              <a:latin typeface="Courier" pitchFamily="2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dirty="0">
                <a:latin typeface="Courier" pitchFamily="2" charset="0"/>
              </a:rPr>
              <a:t>t1</a:t>
            </a:r>
            <a:r>
              <a:rPr lang="zh-CN" altLang="en-US" dirty="0">
                <a:latin typeface="Courier" pitchFamily="2" charset="0"/>
              </a:rPr>
              <a:t>：有新的写者在等待</a:t>
            </a:r>
            <a:endParaRPr lang="en-US" altLang="zh-CN" dirty="0">
              <a:latin typeface="Courier" pitchFamily="2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dirty="0">
                <a:latin typeface="Courier" pitchFamily="2" charset="0"/>
              </a:rPr>
              <a:t>t2</a:t>
            </a:r>
            <a:r>
              <a:rPr lang="zh-CN" altLang="en-US" dirty="0">
                <a:latin typeface="Courier" pitchFamily="2" charset="0"/>
              </a:rPr>
              <a:t>：另一个读者能否进入临界区？</a:t>
            </a:r>
            <a:endParaRPr lang="en-US" altLang="zh-CN" dirty="0">
              <a:latin typeface="Courier" pitchFamily="2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/>
              <a:t>不能：</a:t>
            </a:r>
            <a:r>
              <a:rPr lang="zh-CN" altLang="en-CN" dirty="0"/>
              <a:t>偏向</a:t>
            </a:r>
            <a:r>
              <a:rPr lang="zh-CN" altLang="en-US" dirty="0"/>
              <a:t>写者的读写锁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后序读者必须等待写者进入后才进入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能：偏向读者的读写锁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后序读者可以直接进入临界区</a:t>
            </a:r>
            <a:endParaRPr lang="en-CN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4F939A-9DD3-444B-B33A-1BE742CA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9F2FC3-9D7B-7440-94C5-D83007B7E0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F49F533-3044-E545-8AE3-C7C12898A9CE}"/>
              </a:ext>
            </a:extLst>
          </p:cNvPr>
          <p:cNvSpPr/>
          <p:nvPr/>
        </p:nvSpPr>
        <p:spPr>
          <a:xfrm>
            <a:off x="5580112" y="372159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更加公平</a:t>
            </a:r>
            <a:endParaRPr lang="en-CN" altLang="zh-CN" b="1" dirty="0">
              <a:solidFill>
                <a:schemeClr val="accent1"/>
              </a:solidFill>
            </a:endParaRPr>
          </a:p>
        </p:txBody>
      </p:sp>
      <p:sp>
        <p:nvSpPr>
          <p:cNvPr id="7" name="Rectangle 55">
            <a:extLst>
              <a:ext uri="{FF2B5EF4-FFF2-40B4-BE49-F238E27FC236}">
                <a16:creationId xmlns:a16="http://schemas.microsoft.com/office/drawing/2014/main" id="{445E4FBF-E351-9644-8BA8-29FC6437E41E}"/>
              </a:ext>
            </a:extLst>
          </p:cNvPr>
          <p:cNvSpPr/>
          <p:nvPr/>
        </p:nvSpPr>
        <p:spPr>
          <a:xfrm>
            <a:off x="5580112" y="4661530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accent1"/>
                </a:solidFill>
              </a:rPr>
              <a:t>更好的并行性</a:t>
            </a:r>
            <a:endParaRPr lang="en-CN" b="1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14006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4D1909-FBA9-1E4E-A133-3AEDCF0C0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1980562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偏向读者</a:t>
            </a:r>
            <a:br>
              <a:rPr kumimoji="1" lang="en-US" altLang="zh-CN" dirty="0"/>
            </a:br>
            <a:r>
              <a:rPr kumimoji="1" lang="zh-CN" altLang="en-US" dirty="0"/>
              <a:t>的读写锁</a:t>
            </a:r>
            <a:br>
              <a:rPr kumimoji="1" lang="en-US" altLang="zh-CN" dirty="0"/>
            </a:br>
            <a:r>
              <a:rPr kumimoji="1" lang="zh-CN" altLang="en-US" dirty="0"/>
              <a:t>实现示例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7D908A4-7B82-DF49-895D-319B56529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3D04D1-BF96-CC4D-89BC-1498737D3B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2120DC-D9F3-7E44-8CCD-24F1CA30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301664"/>
            <a:ext cx="5985541" cy="50255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EED302-D910-C847-BC7A-26AE6879C464}"/>
              </a:ext>
            </a:extLst>
          </p:cNvPr>
          <p:cNvSpPr/>
          <p:nvPr/>
        </p:nvSpPr>
        <p:spPr>
          <a:xfrm>
            <a:off x="323528" y="2353444"/>
            <a:ext cx="21602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Reader</a:t>
            </a:r>
            <a:r>
              <a:rPr lang="zh-CN" altLang="en-US" dirty="0"/>
              <a:t>计数器：</a:t>
            </a:r>
            <a:endParaRPr lang="en-US" altLang="zh-CN" dirty="0"/>
          </a:p>
          <a:p>
            <a:r>
              <a:rPr lang="zh-CN" altLang="en-US" dirty="0"/>
              <a:t>表示有多少读者</a:t>
            </a:r>
            <a:endParaRPr lang="en-C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AF5930-435B-D440-BB6D-C4D588EBE3D2}"/>
              </a:ext>
            </a:extLst>
          </p:cNvPr>
          <p:cNvSpPr/>
          <p:nvPr/>
        </p:nvSpPr>
        <p:spPr>
          <a:xfrm>
            <a:off x="3441048" y="2349061"/>
            <a:ext cx="54834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第一个</a:t>
            </a:r>
            <a:r>
              <a:rPr lang="en-US" altLang="zh-CN" dirty="0">
                <a:solidFill>
                  <a:srgbClr val="FF0000"/>
                </a:solidFill>
              </a:rPr>
              <a:t>/</a:t>
            </a:r>
            <a:r>
              <a:rPr lang="zh-CN" altLang="en-US" dirty="0">
                <a:solidFill>
                  <a:srgbClr val="FF0000"/>
                </a:solidFill>
              </a:rPr>
              <a:t>最后一个</a:t>
            </a:r>
            <a:r>
              <a:rPr lang="en-US" altLang="zh-CN" dirty="0">
                <a:solidFill>
                  <a:srgbClr val="FF0000"/>
                </a:solidFill>
              </a:rPr>
              <a:t>reader</a:t>
            </a:r>
            <a:r>
              <a:rPr lang="zh-CN" altLang="en-US" dirty="0">
                <a:solidFill>
                  <a:srgbClr val="FF0000"/>
                </a:solidFill>
              </a:rPr>
              <a:t>负责获取</a:t>
            </a:r>
            <a:r>
              <a:rPr lang="en-US" altLang="zh-CN" dirty="0">
                <a:solidFill>
                  <a:srgbClr val="FF0000"/>
                </a:solidFill>
              </a:rPr>
              <a:t>/</a:t>
            </a:r>
            <a:r>
              <a:rPr lang="zh-CN" altLang="en-US" dirty="0">
                <a:solidFill>
                  <a:srgbClr val="FF0000"/>
                </a:solidFill>
              </a:rPr>
              <a:t>释放写锁</a:t>
            </a:r>
            <a:endParaRPr lang="en-CN" dirty="0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A82E49-BD4B-BC48-8633-36181E1E1FB5}"/>
              </a:ext>
            </a:extLst>
          </p:cNvPr>
          <p:cNvSpPr/>
          <p:nvPr/>
        </p:nvSpPr>
        <p:spPr>
          <a:xfrm>
            <a:off x="6732240" y="3933659"/>
            <a:ext cx="26346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只有当完全没有读者时</a:t>
            </a:r>
            <a:r>
              <a:rPr lang="zh-CN" altLang="en-US" dirty="0">
                <a:solidFill>
                  <a:srgbClr val="FF0000"/>
                </a:solidFill>
              </a:rPr>
              <a:t>，写者才能进入临界区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70155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读写锁的实现：偏向读者为例</a:t>
            </a:r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5D443-90A1-874C-8124-A70F7CAC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45332"/>
            <a:ext cx="504056" cy="5894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64B28E-AE32-9C4C-AA4D-2D45A75A7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26" y="2289439"/>
            <a:ext cx="544190" cy="656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5C136-DD44-E447-9BBB-602E4E8D52F7}"/>
              </a:ext>
            </a:extLst>
          </p:cNvPr>
          <p:cNvSpPr txBox="1"/>
          <p:nvPr/>
        </p:nvSpPr>
        <p:spPr>
          <a:xfrm>
            <a:off x="1475656" y="1532327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CN"/>
              <a:t>读者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447E0-7747-B64A-9EDB-FCF385D57407}"/>
              </a:ext>
            </a:extLst>
          </p:cNvPr>
          <p:cNvSpPr txBox="1"/>
          <p:nvPr/>
        </p:nvSpPr>
        <p:spPr>
          <a:xfrm>
            <a:off x="1473758" y="2433163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写</a:t>
            </a:r>
            <a:r>
              <a:rPr lang="zh-CN" altLang="en-CN"/>
              <a:t>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B9982-54E2-C14B-B7F1-9F4C223E59BF}"/>
              </a:ext>
            </a:extLst>
          </p:cNvPr>
          <p:cNvSpPr/>
          <p:nvPr/>
        </p:nvSpPr>
        <p:spPr>
          <a:xfrm>
            <a:off x="5868144" y="1532327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5DF7E-EAD5-D443-A730-011B7A4AD436}"/>
              </a:ext>
            </a:extLst>
          </p:cNvPr>
          <p:cNvSpPr txBox="1"/>
          <p:nvPr/>
        </p:nvSpPr>
        <p:spPr>
          <a:xfrm>
            <a:off x="6202858" y="1604335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963424-15F3-984A-9BEA-79EE1B55B795}"/>
              </a:ext>
            </a:extLst>
          </p:cNvPr>
          <p:cNvSpPr/>
          <p:nvPr/>
        </p:nvSpPr>
        <p:spPr>
          <a:xfrm>
            <a:off x="5307399" y="4902031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*读</a:t>
            </a:r>
            <a:r>
              <a:rPr lang="en-US" altLang="zh-CN" sz="1400"/>
              <a:t>/</a:t>
            </a:r>
            <a:r>
              <a:rPr lang="zh-CN" altLang="en-US" sz="1400"/>
              <a:t>写临界区不同，这里指向一个为示意</a:t>
            </a:r>
            <a:endParaRPr lang="en-CN" sz="14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C08396-3332-204B-A886-60107ECD4ACD}"/>
              </a:ext>
            </a:extLst>
          </p:cNvPr>
          <p:cNvSpPr/>
          <p:nvPr/>
        </p:nvSpPr>
        <p:spPr>
          <a:xfrm>
            <a:off x="3670951" y="1494182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1886CE-DC92-6B45-913B-1C47CA58355C}"/>
              </a:ext>
            </a:extLst>
          </p:cNvPr>
          <p:cNvSpPr txBox="1"/>
          <p:nvPr/>
        </p:nvSpPr>
        <p:spPr>
          <a:xfrm>
            <a:off x="1476454" y="3467733"/>
            <a:ext cx="144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读者计数器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4DF46-B335-F640-9224-D04A3223FA46}"/>
              </a:ext>
            </a:extLst>
          </p:cNvPr>
          <p:cNvSpPr/>
          <p:nvPr/>
        </p:nvSpPr>
        <p:spPr>
          <a:xfrm>
            <a:off x="611560" y="3361556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0</a:t>
            </a:r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DCB35-3E6A-F747-AFE7-8D4FEC5AE675}"/>
              </a:ext>
            </a:extLst>
          </p:cNvPr>
          <p:cNvSpPr txBox="1"/>
          <p:nvPr/>
        </p:nvSpPr>
        <p:spPr>
          <a:xfrm>
            <a:off x="323528" y="4256857"/>
            <a:ext cx="28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在读临界区中的读者数量</a:t>
            </a:r>
            <a:endParaRPr lang="en-CN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46BF37-4813-BB48-8DBF-90FC8159B379}"/>
              </a:ext>
            </a:extLst>
          </p:cNvPr>
          <p:cNvCxnSpPr>
            <a:stCxn id="16" idx="0"/>
            <a:endCxn id="14" idx="2"/>
          </p:cNvCxnSpPr>
          <p:nvPr/>
        </p:nvCxnSpPr>
        <p:spPr>
          <a:xfrm flipV="1">
            <a:off x="1766001" y="3837065"/>
            <a:ext cx="431482" cy="41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10BD254-79C1-8446-974C-5B1AC99AEA76}"/>
              </a:ext>
            </a:extLst>
          </p:cNvPr>
          <p:cNvSpPr txBox="1"/>
          <p:nvPr/>
        </p:nvSpPr>
        <p:spPr>
          <a:xfrm>
            <a:off x="2768004" y="2103983"/>
            <a:ext cx="2951714" cy="2118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/>
              <a:t>获取读者锁，更新读计数器</a:t>
            </a:r>
            <a:endParaRPr lang="en-US" altLang="zh-CN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CN"/>
              <a:t>如果</a:t>
            </a:r>
            <a:r>
              <a:rPr lang="zh-CN" altLang="en-US"/>
              <a:t>没有读者在，拿写锁避免写者进入</a:t>
            </a:r>
            <a:endParaRPr lang="en-US" altLang="zh-CN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/>
              <a:t>释放读者锁</a:t>
            </a:r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35A76-21D4-0840-81EB-AA21F0A42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6E9BA-987E-414A-9B67-4F9614344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78</a:t>
            </a:fld>
            <a:endParaRPr lang="zh-CN" altLang="en-US"/>
          </a:p>
        </p:txBody>
      </p:sp>
      <p:pic>
        <p:nvPicPr>
          <p:cNvPr id="20" name="Picture 4">
            <a:extLst>
              <a:ext uri="{FF2B5EF4-FFF2-40B4-BE49-F238E27FC236}">
                <a16:creationId xmlns:a16="http://schemas.microsoft.com/office/drawing/2014/main" id="{B3A95213-AA08-564A-9831-844283246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926" y="2624330"/>
            <a:ext cx="262300" cy="306757"/>
          </a:xfrm>
          <a:prstGeom prst="rect">
            <a:avLst/>
          </a:prstGeom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B7F2D777-6B95-B841-94E7-44E6E4517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866" y="3837065"/>
            <a:ext cx="262300" cy="306757"/>
          </a:xfrm>
          <a:prstGeom prst="rect">
            <a:avLst/>
          </a:prstGeom>
        </p:spPr>
      </p:pic>
      <p:pic>
        <p:nvPicPr>
          <p:cNvPr id="22" name="Picture 5">
            <a:extLst>
              <a:ext uri="{FF2B5EF4-FFF2-40B4-BE49-F238E27FC236}">
                <a16:creationId xmlns:a16="http://schemas.microsoft.com/office/drawing/2014/main" id="{F6F236BE-49E4-A941-B104-70EAA000C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150" y="3455299"/>
            <a:ext cx="262300" cy="31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65160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读写锁的实现：偏向读者为例</a:t>
            </a:r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5D443-90A1-874C-8124-A70F7CAC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45332"/>
            <a:ext cx="504056" cy="5894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64B28E-AE32-9C4C-AA4D-2D45A75A7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26" y="2289439"/>
            <a:ext cx="544190" cy="656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5C136-DD44-E447-9BBB-602E4E8D52F7}"/>
              </a:ext>
            </a:extLst>
          </p:cNvPr>
          <p:cNvSpPr txBox="1"/>
          <p:nvPr/>
        </p:nvSpPr>
        <p:spPr>
          <a:xfrm>
            <a:off x="1475656" y="1532327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CN"/>
              <a:t>读者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447E0-7747-B64A-9EDB-FCF385D57407}"/>
              </a:ext>
            </a:extLst>
          </p:cNvPr>
          <p:cNvSpPr txBox="1"/>
          <p:nvPr/>
        </p:nvSpPr>
        <p:spPr>
          <a:xfrm>
            <a:off x="1473758" y="2433163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写</a:t>
            </a:r>
            <a:r>
              <a:rPr lang="zh-CN" altLang="en-CN"/>
              <a:t>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B9982-54E2-C14B-B7F1-9F4C223E59BF}"/>
              </a:ext>
            </a:extLst>
          </p:cNvPr>
          <p:cNvSpPr/>
          <p:nvPr/>
        </p:nvSpPr>
        <p:spPr>
          <a:xfrm>
            <a:off x="5868144" y="1532327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5DF7E-EAD5-D443-A730-011B7A4AD436}"/>
              </a:ext>
            </a:extLst>
          </p:cNvPr>
          <p:cNvSpPr txBox="1"/>
          <p:nvPr/>
        </p:nvSpPr>
        <p:spPr>
          <a:xfrm>
            <a:off x="6202858" y="1604335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C08396-3332-204B-A886-60107ECD4ACD}"/>
              </a:ext>
            </a:extLst>
          </p:cNvPr>
          <p:cNvSpPr/>
          <p:nvPr/>
        </p:nvSpPr>
        <p:spPr>
          <a:xfrm>
            <a:off x="6323533" y="2045675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1886CE-DC92-6B45-913B-1C47CA58355C}"/>
              </a:ext>
            </a:extLst>
          </p:cNvPr>
          <p:cNvSpPr txBox="1"/>
          <p:nvPr/>
        </p:nvSpPr>
        <p:spPr>
          <a:xfrm>
            <a:off x="1476454" y="3467733"/>
            <a:ext cx="144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读者计数器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4DF46-B335-F640-9224-D04A3223FA46}"/>
              </a:ext>
            </a:extLst>
          </p:cNvPr>
          <p:cNvSpPr/>
          <p:nvPr/>
        </p:nvSpPr>
        <p:spPr>
          <a:xfrm>
            <a:off x="611560" y="3361556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DCB35-3E6A-F747-AFE7-8D4FEC5AE675}"/>
              </a:ext>
            </a:extLst>
          </p:cNvPr>
          <p:cNvSpPr txBox="1"/>
          <p:nvPr/>
        </p:nvSpPr>
        <p:spPr>
          <a:xfrm>
            <a:off x="323528" y="4256857"/>
            <a:ext cx="28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在读临界区中的读者数量</a:t>
            </a:r>
            <a:endParaRPr lang="en-CN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46BF37-4813-BB48-8DBF-90FC8159B379}"/>
              </a:ext>
            </a:extLst>
          </p:cNvPr>
          <p:cNvCxnSpPr>
            <a:stCxn id="16" idx="0"/>
            <a:endCxn id="14" idx="2"/>
          </p:cNvCxnSpPr>
          <p:nvPr/>
        </p:nvCxnSpPr>
        <p:spPr>
          <a:xfrm flipV="1">
            <a:off x="1766001" y="3837065"/>
            <a:ext cx="431482" cy="41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4D7C31E-075E-4049-9141-2F9030D49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312" y="2704775"/>
            <a:ext cx="544190" cy="656781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FEF6874F-36EE-F64B-B644-79FC084E4698}"/>
              </a:ext>
            </a:extLst>
          </p:cNvPr>
          <p:cNvSpPr/>
          <p:nvPr/>
        </p:nvSpPr>
        <p:spPr>
          <a:xfrm>
            <a:off x="3851920" y="1585416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E158CD-4856-E542-87BB-DDB1DB4FC158}"/>
              </a:ext>
            </a:extLst>
          </p:cNvPr>
          <p:cNvSpPr/>
          <p:nvPr/>
        </p:nvSpPr>
        <p:spPr>
          <a:xfrm>
            <a:off x="3238808" y="2617829"/>
            <a:ext cx="2403222" cy="45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尝试拿写锁，等待</a:t>
            </a:r>
            <a:endParaRPr lang="en-US" altLang="zh-CN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17D034-4919-924E-A073-4727FEE779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FFFC85-01C5-D042-A957-BD4D27AF4985}"/>
              </a:ext>
            </a:extLst>
          </p:cNvPr>
          <p:cNvSpPr/>
          <p:nvPr/>
        </p:nvSpPr>
        <p:spPr>
          <a:xfrm>
            <a:off x="5307399" y="4902031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*读</a:t>
            </a:r>
            <a:r>
              <a:rPr lang="en-US" altLang="zh-CN" sz="1400"/>
              <a:t>/</a:t>
            </a:r>
            <a:r>
              <a:rPr lang="zh-CN" altLang="en-US" sz="1400"/>
              <a:t>写临界区不同，这里指向一个为示意</a:t>
            </a:r>
            <a:endParaRPr lang="en-CN" sz="1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777B8-A926-6B4B-BA5C-6C596FAF0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79</a:t>
            </a:fld>
            <a:endParaRPr lang="zh-CN" altLang="en-US"/>
          </a:p>
        </p:txBody>
      </p:sp>
      <p:pic>
        <p:nvPicPr>
          <p:cNvPr id="20" name="Picture 5">
            <a:extLst>
              <a:ext uri="{FF2B5EF4-FFF2-40B4-BE49-F238E27FC236}">
                <a16:creationId xmlns:a16="http://schemas.microsoft.com/office/drawing/2014/main" id="{011FA924-9DF7-8845-9BC7-9223E093C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112" y="2699100"/>
            <a:ext cx="262300" cy="31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787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spcBef>
                <a:spcPct val="10000"/>
              </a:spcBef>
            </a:pPr>
            <a:r>
              <a:rPr lang="zh-CN" altLang="en-US" dirty="0">
                <a:latin typeface="+mn-lt"/>
                <a:ea typeface="+mn-ea"/>
              </a:rPr>
              <a:t>竞争条件依然存在！</a:t>
            </a:r>
            <a:endParaRPr lang="en-US" altLang="zh-CN" dirty="0">
              <a:latin typeface="+mn-lt"/>
              <a:ea typeface="+mn-ea"/>
            </a:endParaRPr>
          </a:p>
        </p:txBody>
      </p:sp>
      <p:sp>
        <p:nvSpPr>
          <p:cNvPr id="47107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0F82739A-D1EA-8446-BBCB-7D794A709DDA}" type="slidenum">
              <a:rPr lang="zh-CN" altLang="en-US" sz="1400" b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pPr/>
              <a:t>8</a:t>
            </a:fld>
            <a:endParaRPr lang="en-US" altLang="zh-CN" sz="1400" b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710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5" y="1524000"/>
            <a:ext cx="8448675" cy="241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611561" y="4009629"/>
            <a:ext cx="4403065" cy="9612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cs typeface="Arial" panose="020B0604020202020204" pitchFamily="34" charset="0"/>
              </a:rPr>
              <a:t>操作</a:t>
            </a:r>
            <a:r>
              <a:rPr lang="en-US" altLang="zh-CN" sz="2000" dirty="0">
                <a:cs typeface="Arial" panose="020B0604020202020204" pitchFamily="34" charset="0"/>
              </a:rPr>
              <a:t>-1: </a:t>
            </a:r>
            <a:r>
              <a:rPr lang="zh-CN" altLang="en-US" sz="2000" dirty="0">
                <a:cs typeface="Arial" panose="020B0604020202020204" pitchFamily="34" charset="0"/>
              </a:rPr>
              <a:t>读</a:t>
            </a:r>
            <a:r>
              <a:rPr lang="en-US" altLang="zh-CN" sz="2000" dirty="0">
                <a:cs typeface="Arial" panose="020B0604020202020204" pitchFamily="34" charset="0"/>
              </a:rPr>
              <a:t>L</a:t>
            </a:r>
            <a:r>
              <a:rPr lang="zh-CN" altLang="en-US" sz="2000" dirty="0">
                <a:cs typeface="Arial" panose="020B0604020202020204" pitchFamily="34" charset="0"/>
              </a:rPr>
              <a:t>，检查状态是否为</a:t>
            </a:r>
            <a:r>
              <a:rPr lang="en-US" altLang="zh-CN" sz="2000" dirty="0">
                <a:cs typeface="Arial" panose="020B0604020202020204" pitchFamily="34" charset="0"/>
              </a:rPr>
              <a:t>Locked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cs typeface="Arial" panose="020B0604020202020204" pitchFamily="34" charset="0"/>
              </a:rPr>
              <a:t>操作</a:t>
            </a:r>
            <a:r>
              <a:rPr lang="en-US" altLang="zh-CN" sz="2000" dirty="0">
                <a:cs typeface="Arial" panose="020B0604020202020204" pitchFamily="34" charset="0"/>
              </a:rPr>
              <a:t>-2: </a:t>
            </a:r>
            <a:r>
              <a:rPr lang="zh-CN" altLang="en-US" sz="2000" dirty="0">
                <a:cs typeface="Arial" panose="020B0604020202020204" pitchFamily="34" charset="0"/>
              </a:rPr>
              <a:t>写</a:t>
            </a:r>
            <a:r>
              <a:rPr lang="en-US" altLang="zh-CN" sz="2000" dirty="0">
                <a:cs typeface="Arial" panose="020B0604020202020204" pitchFamily="34" charset="0"/>
              </a:rPr>
              <a:t>L</a:t>
            </a:r>
            <a:r>
              <a:rPr lang="zh-CN" altLang="en-US" sz="2000" dirty="0">
                <a:cs typeface="Arial" panose="020B0604020202020204" pitchFamily="34" charset="0"/>
              </a:rPr>
              <a:t>，将其状态设置为</a:t>
            </a:r>
            <a:r>
              <a:rPr lang="en-US" altLang="zh-CN" sz="2000" dirty="0">
                <a:cs typeface="Arial" panose="020B0604020202020204" pitchFamily="34" charset="0"/>
              </a:rPr>
              <a:t>Locked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3" name="右大括号 2"/>
          <p:cNvSpPr/>
          <p:nvPr/>
        </p:nvSpPr>
        <p:spPr>
          <a:xfrm>
            <a:off x="5066189" y="4279635"/>
            <a:ext cx="144016" cy="594090"/>
          </a:xfrm>
          <a:prstGeom prst="rightBrace">
            <a:avLst>
              <a:gd name="adj1" fmla="val 47207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33471" y="4332794"/>
            <a:ext cx="27494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C00000"/>
                </a:solidFill>
                <a:cs typeface="Arial" panose="020B0604020202020204" pitchFamily="34" charset="0"/>
              </a:rPr>
              <a:t>这两步并非原子完成！</a:t>
            </a:r>
          </a:p>
        </p:txBody>
      </p:sp>
      <p:cxnSp>
        <p:nvCxnSpPr>
          <p:cNvPr id="6" name="直线箭头连接符 5"/>
          <p:cNvCxnSpPr/>
          <p:nvPr/>
        </p:nvCxnSpPr>
        <p:spPr>
          <a:xfrm>
            <a:off x="6876256" y="1273326"/>
            <a:ext cx="0" cy="1656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508108" y="863230"/>
            <a:ext cx="26198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cs typeface="Arial" panose="020B0604020202020204" pitchFamily="34" charset="0"/>
              </a:rPr>
              <a:t>A </a:t>
            </a:r>
            <a:r>
              <a:rPr lang="zh-CN" altLang="en-US" sz="2000" dirty="0">
                <a:solidFill>
                  <a:srgbClr val="C00000"/>
                </a:solidFill>
                <a:cs typeface="Arial" panose="020B0604020202020204" pitchFamily="34" charset="0"/>
              </a:rPr>
              <a:t>和</a:t>
            </a:r>
            <a:r>
              <a:rPr lang="en-US" altLang="zh-CN" sz="2000" dirty="0">
                <a:solidFill>
                  <a:srgbClr val="C00000"/>
                </a:solidFill>
                <a:cs typeface="Arial" panose="020B0604020202020204" pitchFamily="34" charset="0"/>
              </a:rPr>
              <a:t> B </a:t>
            </a:r>
            <a:r>
              <a:rPr lang="zh-CN" altLang="en-US" sz="2000" dirty="0">
                <a:solidFill>
                  <a:srgbClr val="C00000"/>
                </a:solidFill>
                <a:cs typeface="Arial" panose="020B0604020202020204" pitchFamily="34" charset="0"/>
              </a:rPr>
              <a:t>同时拿到了锁</a:t>
            </a:r>
            <a:r>
              <a:rPr lang="en-US" altLang="zh-CN" sz="2000" dirty="0">
                <a:solidFill>
                  <a:srgbClr val="C00000"/>
                </a:solidFill>
                <a:cs typeface="Arial" panose="020B0604020202020204" pitchFamily="34" charset="0"/>
              </a:rPr>
              <a:t>!</a:t>
            </a:r>
            <a:endParaRPr lang="zh-CN" altLang="en-US" sz="2000" dirty="0">
              <a:solidFill>
                <a:srgbClr val="C00000"/>
              </a:solidFill>
              <a:cs typeface="Arial" panose="020B0604020202020204" pitchFamily="34" charset="0"/>
            </a:endParaRPr>
          </a:p>
        </p:txBody>
      </p:sp>
      <p:cxnSp>
        <p:nvCxnSpPr>
          <p:cNvPr id="9" name="肘形连接符 8"/>
          <p:cNvCxnSpPr>
            <a:cxnSpLocks/>
            <a:endCxn id="14" idx="0"/>
          </p:cNvCxnSpPr>
          <p:nvPr/>
        </p:nvCxnSpPr>
        <p:spPr>
          <a:xfrm rot="5400000">
            <a:off x="6411764" y="4984877"/>
            <a:ext cx="366322" cy="1"/>
          </a:xfrm>
          <a:prstGeom prst="bentConnector3">
            <a:avLst>
              <a:gd name="adj1" fmla="val 50000"/>
            </a:avLst>
          </a:prstGeom>
          <a:ln>
            <a:solidFill>
              <a:srgbClr val="009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585399" y="5168038"/>
            <a:ext cx="40190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0096FF"/>
                </a:solidFill>
                <a:cs typeface="Arial" panose="020B0604020202020204" pitchFamily="34" charset="0"/>
              </a:rPr>
              <a:t>需要用另一个</a:t>
            </a:r>
            <a:r>
              <a:rPr lang="en-US" altLang="zh-CN" sz="2000" dirty="0">
                <a:solidFill>
                  <a:srgbClr val="0096FF"/>
                </a:solidFill>
                <a:cs typeface="Arial" panose="020B0604020202020204" pitchFamily="34" charset="0"/>
              </a:rPr>
              <a:t>lock</a:t>
            </a:r>
            <a:r>
              <a:rPr lang="zh-CN" altLang="en-US" sz="2000" dirty="0">
                <a:solidFill>
                  <a:srgbClr val="0096FF"/>
                </a:solidFill>
                <a:cs typeface="Arial" panose="020B0604020202020204" pitchFamily="34" charset="0"/>
              </a:rPr>
              <a:t>来保证原子性？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DF04E5A-34D7-6A4F-B4B0-057178FC9C75}"/>
              </a:ext>
            </a:extLst>
          </p:cNvPr>
          <p:cNvSpPr/>
          <p:nvPr/>
        </p:nvSpPr>
        <p:spPr>
          <a:xfrm>
            <a:off x="906977" y="1705372"/>
            <a:ext cx="56129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accent1"/>
                </a:solidFill>
              </a:rPr>
              <a:t>读</a:t>
            </a:r>
            <a:r>
              <a:rPr kumimoji="1" lang="en-US" altLang="zh-CN" sz="1600" dirty="0">
                <a:solidFill>
                  <a:schemeClr val="accent1"/>
                </a:solidFill>
              </a:rPr>
              <a:t>L</a:t>
            </a:r>
            <a:endParaRPr kumimoji="1" lang="zh-CN" altLang="en-US" sz="1600" dirty="0">
              <a:solidFill>
                <a:schemeClr val="accent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E12FA04-3657-B049-934F-D0BA3BED5CC2}"/>
              </a:ext>
            </a:extLst>
          </p:cNvPr>
          <p:cNvSpPr/>
          <p:nvPr/>
        </p:nvSpPr>
        <p:spPr>
          <a:xfrm>
            <a:off x="2298015" y="2442468"/>
            <a:ext cx="56129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accent1"/>
                </a:solidFill>
              </a:rPr>
              <a:t>读</a:t>
            </a:r>
            <a:r>
              <a:rPr kumimoji="1" lang="en-US" altLang="zh-CN" sz="1600" dirty="0">
                <a:solidFill>
                  <a:schemeClr val="accent1"/>
                </a:solidFill>
              </a:rPr>
              <a:t>L</a:t>
            </a:r>
            <a:endParaRPr kumimoji="1" lang="zh-CN" altLang="en-US" sz="1600" dirty="0">
              <a:solidFill>
                <a:schemeClr val="accent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E1D8A4C-8106-0448-90B9-899B88D42FD9}"/>
              </a:ext>
            </a:extLst>
          </p:cNvPr>
          <p:cNvSpPr/>
          <p:nvPr/>
        </p:nvSpPr>
        <p:spPr>
          <a:xfrm>
            <a:off x="3891616" y="1705372"/>
            <a:ext cx="56129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accent1"/>
                </a:solidFill>
              </a:rPr>
              <a:t>写</a:t>
            </a:r>
            <a:r>
              <a:rPr kumimoji="1" lang="en-US" altLang="zh-CN" sz="1600" dirty="0">
                <a:solidFill>
                  <a:schemeClr val="accent1"/>
                </a:solidFill>
              </a:rPr>
              <a:t>L</a:t>
            </a:r>
            <a:endParaRPr kumimoji="1" lang="zh-CN" altLang="en-US" sz="1600" dirty="0">
              <a:solidFill>
                <a:schemeClr val="accent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340D8FC-502B-1C40-ADF4-25F63ECE302C}"/>
              </a:ext>
            </a:extLst>
          </p:cNvPr>
          <p:cNvSpPr/>
          <p:nvPr/>
        </p:nvSpPr>
        <p:spPr>
          <a:xfrm>
            <a:off x="5383936" y="2443987"/>
            <a:ext cx="56129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solidFill>
                  <a:schemeClr val="accent1"/>
                </a:solidFill>
              </a:rPr>
              <a:t>写</a:t>
            </a:r>
            <a:r>
              <a:rPr kumimoji="1" lang="en-US" altLang="zh-CN" sz="1600" dirty="0">
                <a:solidFill>
                  <a:schemeClr val="accent1"/>
                </a:solidFill>
              </a:rPr>
              <a:t>L</a:t>
            </a:r>
            <a:endParaRPr kumimoji="1" lang="zh-CN" altLang="en-US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07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读写锁的实现：偏向读者为例</a:t>
            </a:r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5D443-90A1-874C-8124-A70F7CAC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45332"/>
            <a:ext cx="504056" cy="5894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64B28E-AE32-9C4C-AA4D-2D45A75A7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26" y="2289439"/>
            <a:ext cx="544190" cy="656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5C136-DD44-E447-9BBB-602E4E8D52F7}"/>
              </a:ext>
            </a:extLst>
          </p:cNvPr>
          <p:cNvSpPr txBox="1"/>
          <p:nvPr/>
        </p:nvSpPr>
        <p:spPr>
          <a:xfrm>
            <a:off x="1475656" y="1532327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CN"/>
              <a:t>读者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447E0-7747-B64A-9EDB-FCF385D57407}"/>
              </a:ext>
            </a:extLst>
          </p:cNvPr>
          <p:cNvSpPr txBox="1"/>
          <p:nvPr/>
        </p:nvSpPr>
        <p:spPr>
          <a:xfrm>
            <a:off x="1473758" y="2433163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写</a:t>
            </a:r>
            <a:r>
              <a:rPr lang="zh-CN" altLang="en-CN"/>
              <a:t>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B9982-54E2-C14B-B7F1-9F4C223E59BF}"/>
              </a:ext>
            </a:extLst>
          </p:cNvPr>
          <p:cNvSpPr/>
          <p:nvPr/>
        </p:nvSpPr>
        <p:spPr>
          <a:xfrm>
            <a:off x="5868144" y="1532327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5DF7E-EAD5-D443-A730-011B7A4AD436}"/>
              </a:ext>
            </a:extLst>
          </p:cNvPr>
          <p:cNvSpPr txBox="1"/>
          <p:nvPr/>
        </p:nvSpPr>
        <p:spPr>
          <a:xfrm>
            <a:off x="6202858" y="1604335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C08396-3332-204B-A886-60107ECD4ACD}"/>
              </a:ext>
            </a:extLst>
          </p:cNvPr>
          <p:cNvSpPr/>
          <p:nvPr/>
        </p:nvSpPr>
        <p:spPr>
          <a:xfrm>
            <a:off x="6323533" y="2045675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1886CE-DC92-6B45-913B-1C47CA58355C}"/>
              </a:ext>
            </a:extLst>
          </p:cNvPr>
          <p:cNvSpPr txBox="1"/>
          <p:nvPr/>
        </p:nvSpPr>
        <p:spPr>
          <a:xfrm>
            <a:off x="1476454" y="3467733"/>
            <a:ext cx="144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读者计数器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4DF46-B335-F640-9224-D04A3223FA46}"/>
              </a:ext>
            </a:extLst>
          </p:cNvPr>
          <p:cNvSpPr/>
          <p:nvPr/>
        </p:nvSpPr>
        <p:spPr>
          <a:xfrm>
            <a:off x="611560" y="3361556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DCB35-3E6A-F747-AFE7-8D4FEC5AE675}"/>
              </a:ext>
            </a:extLst>
          </p:cNvPr>
          <p:cNvSpPr txBox="1"/>
          <p:nvPr/>
        </p:nvSpPr>
        <p:spPr>
          <a:xfrm>
            <a:off x="323528" y="4256857"/>
            <a:ext cx="28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在读临界区中的读者数量</a:t>
            </a:r>
            <a:endParaRPr lang="en-CN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46BF37-4813-BB48-8DBF-90FC8159B379}"/>
              </a:ext>
            </a:extLst>
          </p:cNvPr>
          <p:cNvCxnSpPr>
            <a:stCxn id="16" idx="0"/>
            <a:endCxn id="14" idx="2"/>
          </p:cNvCxnSpPr>
          <p:nvPr/>
        </p:nvCxnSpPr>
        <p:spPr>
          <a:xfrm flipV="1">
            <a:off x="1766001" y="3837065"/>
            <a:ext cx="431482" cy="41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4D7C31E-075E-4049-9141-2F9030D49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312" y="2704775"/>
            <a:ext cx="544190" cy="656781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FEF6874F-36EE-F64B-B644-79FC084E4698}"/>
              </a:ext>
            </a:extLst>
          </p:cNvPr>
          <p:cNvSpPr/>
          <p:nvPr/>
        </p:nvSpPr>
        <p:spPr>
          <a:xfrm>
            <a:off x="3851920" y="1585416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579C08-90FF-8F4D-9B84-B739BA624BF4}"/>
              </a:ext>
            </a:extLst>
          </p:cNvPr>
          <p:cNvSpPr/>
          <p:nvPr/>
        </p:nvSpPr>
        <p:spPr>
          <a:xfrm>
            <a:off x="3844127" y="2709079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F4304E-7EEB-F24D-A735-FE33B1B3C6C5}"/>
              </a:ext>
            </a:extLst>
          </p:cNvPr>
          <p:cNvSpPr txBox="1"/>
          <p:nvPr/>
        </p:nvSpPr>
        <p:spPr>
          <a:xfrm>
            <a:off x="3279350" y="3546502"/>
            <a:ext cx="3884938" cy="1289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/>
              <a:t>获取读者锁，更新读计数器</a:t>
            </a:r>
            <a:endParaRPr lang="en-US" altLang="zh-CN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/>
              <a:t>有读者在，无需再次获取写锁</a:t>
            </a:r>
            <a:endParaRPr lang="en-US" altLang="zh-CN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zh-CN" altLang="en-US"/>
              <a:t>释放读者锁</a:t>
            </a:r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6ADA0-DCA1-254F-A2B1-6AE887C83E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EB4D442-84F4-9F46-B414-E560D55EAF76}"/>
              </a:ext>
            </a:extLst>
          </p:cNvPr>
          <p:cNvSpPr/>
          <p:nvPr/>
        </p:nvSpPr>
        <p:spPr>
          <a:xfrm>
            <a:off x="5307399" y="4902031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*读</a:t>
            </a:r>
            <a:r>
              <a:rPr lang="en-US" altLang="zh-CN" sz="1400"/>
              <a:t>/</a:t>
            </a:r>
            <a:r>
              <a:rPr lang="zh-CN" altLang="en-US" sz="1400"/>
              <a:t>写临界区不同，这里指向一个为示意</a:t>
            </a:r>
            <a:endParaRPr lang="en-CN" sz="1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929F5-FEF1-684C-969E-AE1208B8F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80</a:t>
            </a:fld>
            <a:endParaRPr lang="zh-CN" altLang="en-US"/>
          </a:p>
        </p:txBody>
      </p:sp>
      <p:pic>
        <p:nvPicPr>
          <p:cNvPr id="24" name="Picture 4">
            <a:extLst>
              <a:ext uri="{FF2B5EF4-FFF2-40B4-BE49-F238E27FC236}">
                <a16:creationId xmlns:a16="http://schemas.microsoft.com/office/drawing/2014/main" id="{D79DB51A-2D7F-C642-99E0-FDB803B95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312" y="3613584"/>
            <a:ext cx="262300" cy="306757"/>
          </a:xfrm>
          <a:prstGeom prst="rect">
            <a:avLst/>
          </a:prstGeom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C3156794-1A36-CC49-8301-551ED9132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4441676"/>
            <a:ext cx="262300" cy="30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22738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读写锁的实现：偏向读者为例</a:t>
            </a:r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5D443-90A1-874C-8124-A70F7CAC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45332"/>
            <a:ext cx="504056" cy="5894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64B28E-AE32-9C4C-AA4D-2D45A75A7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26" y="2289439"/>
            <a:ext cx="544190" cy="656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5C136-DD44-E447-9BBB-602E4E8D52F7}"/>
              </a:ext>
            </a:extLst>
          </p:cNvPr>
          <p:cNvSpPr txBox="1"/>
          <p:nvPr/>
        </p:nvSpPr>
        <p:spPr>
          <a:xfrm>
            <a:off x="1475656" y="1532327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CN"/>
              <a:t>读者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447E0-7747-B64A-9EDB-FCF385D57407}"/>
              </a:ext>
            </a:extLst>
          </p:cNvPr>
          <p:cNvSpPr txBox="1"/>
          <p:nvPr/>
        </p:nvSpPr>
        <p:spPr>
          <a:xfrm>
            <a:off x="1473758" y="2433163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写</a:t>
            </a:r>
            <a:r>
              <a:rPr lang="zh-CN" altLang="en-CN"/>
              <a:t>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B9982-54E2-C14B-B7F1-9F4C223E59BF}"/>
              </a:ext>
            </a:extLst>
          </p:cNvPr>
          <p:cNvSpPr/>
          <p:nvPr/>
        </p:nvSpPr>
        <p:spPr>
          <a:xfrm>
            <a:off x="5868144" y="1532327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5DF7E-EAD5-D443-A730-011B7A4AD436}"/>
              </a:ext>
            </a:extLst>
          </p:cNvPr>
          <p:cNvSpPr txBox="1"/>
          <p:nvPr/>
        </p:nvSpPr>
        <p:spPr>
          <a:xfrm>
            <a:off x="6202858" y="1604335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C08396-3332-204B-A886-60107ECD4ACD}"/>
              </a:ext>
            </a:extLst>
          </p:cNvPr>
          <p:cNvSpPr/>
          <p:nvPr/>
        </p:nvSpPr>
        <p:spPr>
          <a:xfrm>
            <a:off x="6323533" y="2045675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1886CE-DC92-6B45-913B-1C47CA58355C}"/>
              </a:ext>
            </a:extLst>
          </p:cNvPr>
          <p:cNvSpPr txBox="1"/>
          <p:nvPr/>
        </p:nvSpPr>
        <p:spPr>
          <a:xfrm>
            <a:off x="1476454" y="3467733"/>
            <a:ext cx="144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读者计数器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4DF46-B335-F640-9224-D04A3223FA46}"/>
              </a:ext>
            </a:extLst>
          </p:cNvPr>
          <p:cNvSpPr/>
          <p:nvPr/>
        </p:nvSpPr>
        <p:spPr>
          <a:xfrm>
            <a:off x="611560" y="3361556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DCB35-3E6A-F747-AFE7-8D4FEC5AE675}"/>
              </a:ext>
            </a:extLst>
          </p:cNvPr>
          <p:cNvSpPr txBox="1"/>
          <p:nvPr/>
        </p:nvSpPr>
        <p:spPr>
          <a:xfrm>
            <a:off x="323528" y="4256857"/>
            <a:ext cx="28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在读临界区中的读者数量</a:t>
            </a:r>
            <a:endParaRPr lang="en-CN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46BF37-4813-BB48-8DBF-90FC8159B379}"/>
              </a:ext>
            </a:extLst>
          </p:cNvPr>
          <p:cNvCxnSpPr>
            <a:stCxn id="16" idx="0"/>
            <a:endCxn id="14" idx="2"/>
          </p:cNvCxnSpPr>
          <p:nvPr/>
        </p:nvCxnSpPr>
        <p:spPr>
          <a:xfrm flipV="1">
            <a:off x="1766001" y="3837065"/>
            <a:ext cx="431482" cy="41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4D7C31E-075E-4049-9141-2F9030D49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2704775"/>
            <a:ext cx="544190" cy="656781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FEF6874F-36EE-F64B-B644-79FC084E4698}"/>
              </a:ext>
            </a:extLst>
          </p:cNvPr>
          <p:cNvSpPr/>
          <p:nvPr/>
        </p:nvSpPr>
        <p:spPr>
          <a:xfrm>
            <a:off x="3851920" y="1585416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579C08-90FF-8F4D-9B84-B739BA624BF4}"/>
              </a:ext>
            </a:extLst>
          </p:cNvPr>
          <p:cNvSpPr/>
          <p:nvPr/>
        </p:nvSpPr>
        <p:spPr>
          <a:xfrm>
            <a:off x="6340466" y="2802495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6ADA0-DCA1-254F-A2B1-6AE887C83E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B26E6F-F004-BE4B-A071-02399890FD1A}"/>
              </a:ext>
            </a:extLst>
          </p:cNvPr>
          <p:cNvSpPr/>
          <p:nvPr/>
        </p:nvSpPr>
        <p:spPr>
          <a:xfrm>
            <a:off x="5307399" y="4902031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*读</a:t>
            </a:r>
            <a:r>
              <a:rPr lang="en-US" altLang="zh-CN" sz="1400" dirty="0"/>
              <a:t>/</a:t>
            </a:r>
            <a:r>
              <a:rPr lang="zh-CN" altLang="en-US" sz="1400" dirty="0"/>
              <a:t>写临界区不同，这里指向一个为示意</a:t>
            </a:r>
            <a:endParaRPr lang="en-CN" sz="1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8A0140-E426-6A49-8B7C-F49F8D9B2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24727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读写锁的实现：偏向读者为例</a:t>
            </a:r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5D443-90A1-874C-8124-A70F7CAC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45332"/>
            <a:ext cx="504056" cy="5894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64B28E-AE32-9C4C-AA4D-2D45A75A7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26" y="2289439"/>
            <a:ext cx="544190" cy="656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5C136-DD44-E447-9BBB-602E4E8D52F7}"/>
              </a:ext>
            </a:extLst>
          </p:cNvPr>
          <p:cNvSpPr txBox="1"/>
          <p:nvPr/>
        </p:nvSpPr>
        <p:spPr>
          <a:xfrm>
            <a:off x="1475656" y="1532327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CN"/>
              <a:t>读者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447E0-7747-B64A-9EDB-FCF385D57407}"/>
              </a:ext>
            </a:extLst>
          </p:cNvPr>
          <p:cNvSpPr txBox="1"/>
          <p:nvPr/>
        </p:nvSpPr>
        <p:spPr>
          <a:xfrm>
            <a:off x="1473758" y="2433163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写</a:t>
            </a:r>
            <a:r>
              <a:rPr lang="zh-CN" altLang="en-CN"/>
              <a:t>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B9982-54E2-C14B-B7F1-9F4C223E59BF}"/>
              </a:ext>
            </a:extLst>
          </p:cNvPr>
          <p:cNvSpPr/>
          <p:nvPr/>
        </p:nvSpPr>
        <p:spPr>
          <a:xfrm>
            <a:off x="5868144" y="1532327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5DF7E-EAD5-D443-A730-011B7A4AD436}"/>
              </a:ext>
            </a:extLst>
          </p:cNvPr>
          <p:cNvSpPr txBox="1"/>
          <p:nvPr/>
        </p:nvSpPr>
        <p:spPr>
          <a:xfrm>
            <a:off x="6202858" y="1604335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C08396-3332-204B-A886-60107ECD4ACD}"/>
              </a:ext>
            </a:extLst>
          </p:cNvPr>
          <p:cNvSpPr/>
          <p:nvPr/>
        </p:nvSpPr>
        <p:spPr>
          <a:xfrm>
            <a:off x="5203869" y="2457051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1886CE-DC92-6B45-913B-1C47CA58355C}"/>
              </a:ext>
            </a:extLst>
          </p:cNvPr>
          <p:cNvSpPr txBox="1"/>
          <p:nvPr/>
        </p:nvSpPr>
        <p:spPr>
          <a:xfrm>
            <a:off x="1476454" y="3467733"/>
            <a:ext cx="144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读者计数器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4DF46-B335-F640-9224-D04A3223FA46}"/>
              </a:ext>
            </a:extLst>
          </p:cNvPr>
          <p:cNvSpPr/>
          <p:nvPr/>
        </p:nvSpPr>
        <p:spPr>
          <a:xfrm>
            <a:off x="611560" y="3361556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DCB35-3E6A-F747-AFE7-8D4FEC5AE675}"/>
              </a:ext>
            </a:extLst>
          </p:cNvPr>
          <p:cNvSpPr txBox="1"/>
          <p:nvPr/>
        </p:nvSpPr>
        <p:spPr>
          <a:xfrm>
            <a:off x="323528" y="4256857"/>
            <a:ext cx="28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在读临界区中的读者数量</a:t>
            </a:r>
            <a:endParaRPr lang="en-CN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46BF37-4813-BB48-8DBF-90FC8159B379}"/>
              </a:ext>
            </a:extLst>
          </p:cNvPr>
          <p:cNvCxnSpPr>
            <a:stCxn id="16" idx="0"/>
            <a:endCxn id="14" idx="2"/>
          </p:cNvCxnSpPr>
          <p:nvPr/>
        </p:nvCxnSpPr>
        <p:spPr>
          <a:xfrm flipV="1">
            <a:off x="1766001" y="3837065"/>
            <a:ext cx="431482" cy="41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4D7C31E-075E-4049-9141-2F9030D49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905" y="2726132"/>
            <a:ext cx="544190" cy="656781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FEF6874F-36EE-F64B-B644-79FC084E4698}"/>
              </a:ext>
            </a:extLst>
          </p:cNvPr>
          <p:cNvSpPr/>
          <p:nvPr/>
        </p:nvSpPr>
        <p:spPr>
          <a:xfrm>
            <a:off x="3851920" y="1585416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579C08-90FF-8F4D-9B84-B739BA624BF4}"/>
              </a:ext>
            </a:extLst>
          </p:cNvPr>
          <p:cNvSpPr/>
          <p:nvPr/>
        </p:nvSpPr>
        <p:spPr>
          <a:xfrm>
            <a:off x="6335803" y="2802495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490964-41FB-D748-B5C9-2FDFE8C99EAD}"/>
              </a:ext>
            </a:extLst>
          </p:cNvPr>
          <p:cNvSpPr txBox="1"/>
          <p:nvPr/>
        </p:nvSpPr>
        <p:spPr>
          <a:xfrm>
            <a:off x="3279350" y="3546502"/>
            <a:ext cx="3812930" cy="1287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/>
              <a:t>获取读者锁，减少计数器</a:t>
            </a:r>
            <a:endParaRPr lang="en-US" altLang="zh-CN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/>
              <a:t>还有其他读者在，无需释放写锁</a:t>
            </a:r>
            <a:endParaRPr lang="en-US" altLang="zh-CN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/>
              <a:t>释放读者锁</a:t>
            </a:r>
            <a:endParaRPr lang="en-US" altLang="zh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235E12-D055-C946-8A15-316B66B98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596754-31D7-5741-9A2D-55C8A70DB7F8}"/>
              </a:ext>
            </a:extLst>
          </p:cNvPr>
          <p:cNvSpPr/>
          <p:nvPr/>
        </p:nvSpPr>
        <p:spPr>
          <a:xfrm>
            <a:off x="5307399" y="4902031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*读</a:t>
            </a:r>
            <a:r>
              <a:rPr lang="en-US" altLang="zh-CN" sz="1400"/>
              <a:t>/</a:t>
            </a:r>
            <a:r>
              <a:rPr lang="zh-CN" altLang="en-US" sz="1400"/>
              <a:t>写临界区不同，这里指向一个为示意</a:t>
            </a:r>
            <a:endParaRPr lang="en-CN" sz="1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8BF02-7E52-3945-B9DD-AC31C09D4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82</a:t>
            </a:fld>
            <a:endParaRPr lang="zh-CN" altLang="en-US"/>
          </a:p>
        </p:txBody>
      </p:sp>
      <p:pic>
        <p:nvPicPr>
          <p:cNvPr id="24" name="Picture 4">
            <a:extLst>
              <a:ext uri="{FF2B5EF4-FFF2-40B4-BE49-F238E27FC236}">
                <a16:creationId xmlns:a16="http://schemas.microsoft.com/office/drawing/2014/main" id="{7A68EFDA-4AE4-EB45-A7A9-E0EAC6171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151" y="3632778"/>
            <a:ext cx="262300" cy="306757"/>
          </a:xfrm>
          <a:prstGeom prst="rect">
            <a:avLst/>
          </a:prstGeom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B6DCBAC5-94C0-5E40-89AA-B0E97D097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4441676"/>
            <a:ext cx="262300" cy="30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93815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读写锁的实现：偏向读者为例</a:t>
            </a:r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5D443-90A1-874C-8124-A70F7CAC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45332"/>
            <a:ext cx="504056" cy="5894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64B28E-AE32-9C4C-AA4D-2D45A75A7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26" y="2289439"/>
            <a:ext cx="544190" cy="656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5C136-DD44-E447-9BBB-602E4E8D52F7}"/>
              </a:ext>
            </a:extLst>
          </p:cNvPr>
          <p:cNvSpPr txBox="1"/>
          <p:nvPr/>
        </p:nvSpPr>
        <p:spPr>
          <a:xfrm>
            <a:off x="1475656" y="1532327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CN"/>
              <a:t>读者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447E0-7747-B64A-9EDB-FCF385D57407}"/>
              </a:ext>
            </a:extLst>
          </p:cNvPr>
          <p:cNvSpPr txBox="1"/>
          <p:nvPr/>
        </p:nvSpPr>
        <p:spPr>
          <a:xfrm>
            <a:off x="1473758" y="2433163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写</a:t>
            </a:r>
            <a:r>
              <a:rPr lang="zh-CN" altLang="en-CN"/>
              <a:t>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B9982-54E2-C14B-B7F1-9F4C223E59BF}"/>
              </a:ext>
            </a:extLst>
          </p:cNvPr>
          <p:cNvSpPr/>
          <p:nvPr/>
        </p:nvSpPr>
        <p:spPr>
          <a:xfrm>
            <a:off x="5868144" y="1532327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5DF7E-EAD5-D443-A730-011B7A4AD436}"/>
              </a:ext>
            </a:extLst>
          </p:cNvPr>
          <p:cNvSpPr txBox="1"/>
          <p:nvPr/>
        </p:nvSpPr>
        <p:spPr>
          <a:xfrm>
            <a:off x="6202858" y="1604335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C08396-3332-204B-A886-60107ECD4ACD}"/>
              </a:ext>
            </a:extLst>
          </p:cNvPr>
          <p:cNvSpPr/>
          <p:nvPr/>
        </p:nvSpPr>
        <p:spPr>
          <a:xfrm>
            <a:off x="5203869" y="2457051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1886CE-DC92-6B45-913B-1C47CA58355C}"/>
              </a:ext>
            </a:extLst>
          </p:cNvPr>
          <p:cNvSpPr txBox="1"/>
          <p:nvPr/>
        </p:nvSpPr>
        <p:spPr>
          <a:xfrm>
            <a:off x="1476454" y="3467733"/>
            <a:ext cx="144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读者计数器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4DF46-B335-F640-9224-D04A3223FA46}"/>
              </a:ext>
            </a:extLst>
          </p:cNvPr>
          <p:cNvSpPr/>
          <p:nvPr/>
        </p:nvSpPr>
        <p:spPr>
          <a:xfrm>
            <a:off x="611560" y="3361556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DCB35-3E6A-F747-AFE7-8D4FEC5AE675}"/>
              </a:ext>
            </a:extLst>
          </p:cNvPr>
          <p:cNvSpPr txBox="1"/>
          <p:nvPr/>
        </p:nvSpPr>
        <p:spPr>
          <a:xfrm>
            <a:off x="323528" y="4256857"/>
            <a:ext cx="28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在读临界区中的读者数量</a:t>
            </a:r>
            <a:endParaRPr lang="en-CN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46BF37-4813-BB48-8DBF-90FC8159B379}"/>
              </a:ext>
            </a:extLst>
          </p:cNvPr>
          <p:cNvCxnSpPr>
            <a:stCxn id="16" idx="0"/>
            <a:endCxn id="14" idx="2"/>
          </p:cNvCxnSpPr>
          <p:nvPr/>
        </p:nvCxnSpPr>
        <p:spPr>
          <a:xfrm flipV="1">
            <a:off x="1766001" y="3837065"/>
            <a:ext cx="431482" cy="41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4D7C31E-075E-4049-9141-2F9030D49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063" y="2658225"/>
            <a:ext cx="544190" cy="656781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FEF6874F-36EE-F64B-B644-79FC084E4698}"/>
              </a:ext>
            </a:extLst>
          </p:cNvPr>
          <p:cNvSpPr/>
          <p:nvPr/>
        </p:nvSpPr>
        <p:spPr>
          <a:xfrm>
            <a:off x="3851920" y="1585416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490964-41FB-D748-B5C9-2FDFE8C99EAD}"/>
              </a:ext>
            </a:extLst>
          </p:cNvPr>
          <p:cNvSpPr txBox="1"/>
          <p:nvPr/>
        </p:nvSpPr>
        <p:spPr>
          <a:xfrm>
            <a:off x="3279350" y="3546502"/>
            <a:ext cx="5541122" cy="1289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获取读者锁，减少计数器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无其他读者在，释放写锁      ，写者进入临界区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释放读者锁</a:t>
            </a:r>
            <a:endParaRPr lang="en-US" altLang="zh-C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BF747F-929F-084A-BAFD-5E58852E2718}"/>
              </a:ext>
            </a:extLst>
          </p:cNvPr>
          <p:cNvSpPr txBox="1"/>
          <p:nvPr/>
        </p:nvSpPr>
        <p:spPr>
          <a:xfrm>
            <a:off x="2866502" y="1078790"/>
            <a:ext cx="28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此时写者可以进入</a:t>
            </a:r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1C82F7-F3C6-D340-9F62-8253DAAF5B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0852DC5-2C6B-384F-8AB0-1117B35FB66D}"/>
              </a:ext>
            </a:extLst>
          </p:cNvPr>
          <p:cNvSpPr/>
          <p:nvPr/>
        </p:nvSpPr>
        <p:spPr>
          <a:xfrm>
            <a:off x="5307399" y="4902031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*读</a:t>
            </a:r>
            <a:r>
              <a:rPr lang="en-US" altLang="zh-CN" sz="1400"/>
              <a:t>/</a:t>
            </a:r>
            <a:r>
              <a:rPr lang="zh-CN" altLang="en-US" sz="1400"/>
              <a:t>写临界区不同，这里指向一个为示意</a:t>
            </a:r>
            <a:endParaRPr lang="en-CN" sz="1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E60BB-76FD-C84B-AC35-AE21F55D2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83</a:t>
            </a:fld>
            <a:endParaRPr lang="zh-CN" altLang="en-US"/>
          </a:p>
        </p:txBody>
      </p:sp>
      <p:pic>
        <p:nvPicPr>
          <p:cNvPr id="25" name="Picture 4">
            <a:extLst>
              <a:ext uri="{FF2B5EF4-FFF2-40B4-BE49-F238E27FC236}">
                <a16:creationId xmlns:a16="http://schemas.microsoft.com/office/drawing/2014/main" id="{07A4E845-009B-A540-BDFA-5CEA8263A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947" y="3652399"/>
            <a:ext cx="262300" cy="306757"/>
          </a:xfrm>
          <a:prstGeom prst="rect">
            <a:avLst/>
          </a:prstGeom>
        </p:spPr>
      </p:pic>
      <p:pic>
        <p:nvPicPr>
          <p:cNvPr id="26" name="Picture 4">
            <a:extLst>
              <a:ext uri="{FF2B5EF4-FFF2-40B4-BE49-F238E27FC236}">
                <a16:creationId xmlns:a16="http://schemas.microsoft.com/office/drawing/2014/main" id="{A4068C51-E8B4-2D46-8F51-C935F09AB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4441676"/>
            <a:ext cx="262300" cy="306757"/>
          </a:xfrm>
          <a:prstGeom prst="rect">
            <a:avLst/>
          </a:prstGeom>
        </p:spPr>
      </p:pic>
      <p:pic>
        <p:nvPicPr>
          <p:cNvPr id="27" name="Picture 5">
            <a:extLst>
              <a:ext uri="{FF2B5EF4-FFF2-40B4-BE49-F238E27FC236}">
                <a16:creationId xmlns:a16="http://schemas.microsoft.com/office/drawing/2014/main" id="{8D491EDF-530E-734A-95F6-BFB35BEB1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900" y="4058756"/>
            <a:ext cx="262300" cy="31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82462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读写锁的实现：偏向读者为例</a:t>
            </a:r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5D443-90A1-874C-8124-A70F7CAC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45332"/>
            <a:ext cx="504056" cy="5894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64B28E-AE32-9C4C-AA4D-2D45A75A7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26" y="2289439"/>
            <a:ext cx="544190" cy="656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5C136-DD44-E447-9BBB-602E4E8D52F7}"/>
              </a:ext>
            </a:extLst>
          </p:cNvPr>
          <p:cNvSpPr txBox="1"/>
          <p:nvPr/>
        </p:nvSpPr>
        <p:spPr>
          <a:xfrm>
            <a:off x="1475656" y="1532327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CN"/>
              <a:t>读者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447E0-7747-B64A-9EDB-FCF385D57407}"/>
              </a:ext>
            </a:extLst>
          </p:cNvPr>
          <p:cNvSpPr txBox="1"/>
          <p:nvPr/>
        </p:nvSpPr>
        <p:spPr>
          <a:xfrm>
            <a:off x="1473758" y="2433163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写</a:t>
            </a:r>
            <a:r>
              <a:rPr lang="zh-CN" altLang="en-CN"/>
              <a:t>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B9982-54E2-C14B-B7F1-9F4C223E59BF}"/>
              </a:ext>
            </a:extLst>
          </p:cNvPr>
          <p:cNvSpPr/>
          <p:nvPr/>
        </p:nvSpPr>
        <p:spPr>
          <a:xfrm>
            <a:off x="5868144" y="1532327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5DF7E-EAD5-D443-A730-011B7A4AD436}"/>
              </a:ext>
            </a:extLst>
          </p:cNvPr>
          <p:cNvSpPr txBox="1"/>
          <p:nvPr/>
        </p:nvSpPr>
        <p:spPr>
          <a:xfrm>
            <a:off x="6202858" y="1604335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1886CE-DC92-6B45-913B-1C47CA58355C}"/>
              </a:ext>
            </a:extLst>
          </p:cNvPr>
          <p:cNvSpPr txBox="1"/>
          <p:nvPr/>
        </p:nvSpPr>
        <p:spPr>
          <a:xfrm>
            <a:off x="1476454" y="3467733"/>
            <a:ext cx="144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读者计数器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4DF46-B335-F640-9224-D04A3223FA46}"/>
              </a:ext>
            </a:extLst>
          </p:cNvPr>
          <p:cNvSpPr/>
          <p:nvPr/>
        </p:nvSpPr>
        <p:spPr>
          <a:xfrm>
            <a:off x="611560" y="3361556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0</a:t>
            </a:r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DCB35-3E6A-F747-AFE7-8D4FEC5AE675}"/>
              </a:ext>
            </a:extLst>
          </p:cNvPr>
          <p:cNvSpPr txBox="1"/>
          <p:nvPr/>
        </p:nvSpPr>
        <p:spPr>
          <a:xfrm>
            <a:off x="323528" y="4256857"/>
            <a:ext cx="28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在读临界区中的读者数量</a:t>
            </a:r>
            <a:endParaRPr lang="en-CN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46BF37-4813-BB48-8DBF-90FC8159B379}"/>
              </a:ext>
            </a:extLst>
          </p:cNvPr>
          <p:cNvCxnSpPr>
            <a:stCxn id="16" idx="0"/>
            <a:endCxn id="14" idx="2"/>
          </p:cNvCxnSpPr>
          <p:nvPr/>
        </p:nvCxnSpPr>
        <p:spPr>
          <a:xfrm flipV="1">
            <a:off x="1766001" y="3837065"/>
            <a:ext cx="431482" cy="41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4D7C31E-075E-4049-9141-2F9030D49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5079" y="2704775"/>
            <a:ext cx="544190" cy="656781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FEF6874F-36EE-F64B-B644-79FC084E4698}"/>
              </a:ext>
            </a:extLst>
          </p:cNvPr>
          <p:cNvSpPr/>
          <p:nvPr/>
        </p:nvSpPr>
        <p:spPr>
          <a:xfrm>
            <a:off x="6291700" y="2082931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B686EB-CCC0-044E-8775-C39C93F3464B}"/>
              </a:ext>
            </a:extLst>
          </p:cNvPr>
          <p:cNvSpPr/>
          <p:nvPr/>
        </p:nvSpPr>
        <p:spPr>
          <a:xfrm>
            <a:off x="3779912" y="1721639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C6F8A5-4120-E445-975B-F340D0C2D16B}"/>
              </a:ext>
            </a:extLst>
          </p:cNvPr>
          <p:cNvSpPr txBox="1"/>
          <p:nvPr/>
        </p:nvSpPr>
        <p:spPr>
          <a:xfrm>
            <a:off x="2924917" y="2392111"/>
            <a:ext cx="2951714" cy="2120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获取读者锁，更新读计数器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CN" dirty="0"/>
              <a:t>如果</a:t>
            </a:r>
            <a:r>
              <a:rPr lang="zh-CN" altLang="en-US" dirty="0"/>
              <a:t>没有读者在，尝试拿写锁避免写者进入，等待。</a:t>
            </a:r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53B687-06CF-AF4A-9A18-71BFC68A15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AB293C5-418A-404C-8223-42EB1D2DE131}"/>
              </a:ext>
            </a:extLst>
          </p:cNvPr>
          <p:cNvSpPr/>
          <p:nvPr/>
        </p:nvSpPr>
        <p:spPr>
          <a:xfrm>
            <a:off x="5307399" y="4902031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*读</a:t>
            </a:r>
            <a:r>
              <a:rPr lang="en-US" altLang="zh-CN" sz="1400"/>
              <a:t>/</a:t>
            </a:r>
            <a:r>
              <a:rPr lang="zh-CN" altLang="en-US" sz="1400"/>
              <a:t>写临界区不同，这里指向一个为示意</a:t>
            </a:r>
            <a:endParaRPr lang="en-CN" sz="1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B04EB-041E-634C-AC13-4B9836E14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84</a:t>
            </a:fld>
            <a:endParaRPr lang="zh-CN" altLang="en-US"/>
          </a:p>
        </p:txBody>
      </p:sp>
      <p:pic>
        <p:nvPicPr>
          <p:cNvPr id="23" name="Picture 5">
            <a:extLst>
              <a:ext uri="{FF2B5EF4-FFF2-40B4-BE49-F238E27FC236}">
                <a16:creationId xmlns:a16="http://schemas.microsoft.com/office/drawing/2014/main" id="{765435BE-6EF7-0849-B295-BCB9D4CE6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179" y="4124954"/>
            <a:ext cx="262300" cy="316569"/>
          </a:xfrm>
          <a:prstGeom prst="rect">
            <a:avLst/>
          </a:prstGeom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A5A67862-4408-134B-8BA0-8E9C141A3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017" y="2879786"/>
            <a:ext cx="262300" cy="30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05286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读写锁的实现：偏向读者为例</a:t>
            </a:r>
            <a:endParaRPr lang="en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5D443-90A1-874C-8124-A70F7CAC9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345332"/>
            <a:ext cx="504056" cy="5894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64B28E-AE32-9C4C-AA4D-2D45A75A7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26" y="2289439"/>
            <a:ext cx="544190" cy="656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5C136-DD44-E447-9BBB-602E4E8D52F7}"/>
              </a:ext>
            </a:extLst>
          </p:cNvPr>
          <p:cNvSpPr txBox="1"/>
          <p:nvPr/>
        </p:nvSpPr>
        <p:spPr>
          <a:xfrm>
            <a:off x="1475656" y="1532327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CN"/>
              <a:t>读者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447E0-7747-B64A-9EDB-FCF385D57407}"/>
              </a:ext>
            </a:extLst>
          </p:cNvPr>
          <p:cNvSpPr txBox="1"/>
          <p:nvPr/>
        </p:nvSpPr>
        <p:spPr>
          <a:xfrm>
            <a:off x="1473758" y="2433163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写</a:t>
            </a:r>
            <a:r>
              <a:rPr lang="zh-CN" altLang="en-CN"/>
              <a:t>者</a:t>
            </a:r>
            <a:r>
              <a:rPr lang="zh-CN" altLang="en-US"/>
              <a:t>锁</a:t>
            </a:r>
            <a:endParaRPr lang="en-C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B9982-54E2-C14B-B7F1-9F4C223E59BF}"/>
              </a:ext>
            </a:extLst>
          </p:cNvPr>
          <p:cNvSpPr/>
          <p:nvPr/>
        </p:nvSpPr>
        <p:spPr>
          <a:xfrm>
            <a:off x="5868144" y="1532327"/>
            <a:ext cx="1800200" cy="19354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5DF7E-EAD5-D443-A730-011B7A4AD436}"/>
              </a:ext>
            </a:extLst>
          </p:cNvPr>
          <p:cNvSpPr txBox="1"/>
          <p:nvPr/>
        </p:nvSpPr>
        <p:spPr>
          <a:xfrm>
            <a:off x="6202858" y="1604335"/>
            <a:ext cx="117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CN"/>
              <a:t>临界区</a:t>
            </a:r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1886CE-DC92-6B45-913B-1C47CA58355C}"/>
              </a:ext>
            </a:extLst>
          </p:cNvPr>
          <p:cNvSpPr txBox="1"/>
          <p:nvPr/>
        </p:nvSpPr>
        <p:spPr>
          <a:xfrm>
            <a:off x="1476454" y="3467733"/>
            <a:ext cx="1442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读者计数器</a:t>
            </a:r>
            <a:endParaRPr lang="en-C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4DF46-B335-F640-9224-D04A3223FA46}"/>
              </a:ext>
            </a:extLst>
          </p:cNvPr>
          <p:cNvSpPr/>
          <p:nvPr/>
        </p:nvSpPr>
        <p:spPr>
          <a:xfrm>
            <a:off x="611560" y="3361556"/>
            <a:ext cx="50405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  <a:endParaRPr lang="en-C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DCB35-3E6A-F747-AFE7-8D4FEC5AE675}"/>
              </a:ext>
            </a:extLst>
          </p:cNvPr>
          <p:cNvSpPr txBox="1"/>
          <p:nvPr/>
        </p:nvSpPr>
        <p:spPr>
          <a:xfrm>
            <a:off x="323528" y="4256857"/>
            <a:ext cx="2884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在读临界区中的读者数量</a:t>
            </a:r>
            <a:endParaRPr lang="en-CN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D46BF37-4813-BB48-8DBF-90FC8159B379}"/>
              </a:ext>
            </a:extLst>
          </p:cNvPr>
          <p:cNvCxnSpPr>
            <a:stCxn id="16" idx="0"/>
            <a:endCxn id="14" idx="2"/>
          </p:cNvCxnSpPr>
          <p:nvPr/>
        </p:nvCxnSpPr>
        <p:spPr>
          <a:xfrm flipV="1">
            <a:off x="1766001" y="3837065"/>
            <a:ext cx="431482" cy="41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4D7C31E-075E-4049-9141-2F9030D49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5079" y="2704775"/>
            <a:ext cx="544190" cy="656781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FEF6874F-36EE-F64B-B644-79FC084E4698}"/>
              </a:ext>
            </a:extLst>
          </p:cNvPr>
          <p:cNvSpPr/>
          <p:nvPr/>
        </p:nvSpPr>
        <p:spPr>
          <a:xfrm>
            <a:off x="6291700" y="2082931"/>
            <a:ext cx="920518" cy="92051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写者</a:t>
            </a:r>
            <a:endParaRPr lang="en-C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B686EB-CCC0-044E-8775-C39C93F3464B}"/>
              </a:ext>
            </a:extLst>
          </p:cNvPr>
          <p:cNvSpPr/>
          <p:nvPr/>
        </p:nvSpPr>
        <p:spPr>
          <a:xfrm>
            <a:off x="3779912" y="1721639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C6F8A5-4120-E445-975B-F340D0C2D16B}"/>
              </a:ext>
            </a:extLst>
          </p:cNvPr>
          <p:cNvSpPr txBox="1"/>
          <p:nvPr/>
        </p:nvSpPr>
        <p:spPr>
          <a:xfrm>
            <a:off x="2916430" y="3055011"/>
            <a:ext cx="2951714" cy="873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尝试拿读者锁，上面的读者还没释放，等待</a:t>
            </a:r>
            <a:endParaRPr lang="en-C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82DA32-F555-CC4A-90F6-24992839836F}"/>
              </a:ext>
            </a:extLst>
          </p:cNvPr>
          <p:cNvSpPr/>
          <p:nvPr/>
        </p:nvSpPr>
        <p:spPr>
          <a:xfrm>
            <a:off x="3779912" y="2461207"/>
            <a:ext cx="93610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CN"/>
              <a:t>读者</a:t>
            </a:r>
            <a:endParaRPr lang="en-C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8721DB-088D-514E-B64D-A430D3A20C5A}"/>
              </a:ext>
            </a:extLst>
          </p:cNvPr>
          <p:cNvSpPr txBox="1"/>
          <p:nvPr/>
        </p:nvSpPr>
        <p:spPr>
          <a:xfrm>
            <a:off x="5151146" y="3983400"/>
            <a:ext cx="3807932" cy="78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/>
              <a:t>注意：</a:t>
            </a:r>
            <a:r>
              <a:rPr lang="zh-CN" altLang="en-CN" sz="1600" dirty="0"/>
              <a:t>读者</a:t>
            </a:r>
            <a:r>
              <a:rPr lang="zh-CN" altLang="en-US" sz="1600" dirty="0"/>
              <a:t>锁还有阻塞其他读者的语义，</a:t>
            </a:r>
            <a:br>
              <a:rPr lang="en-US" altLang="zh-CN" sz="1600" dirty="0"/>
            </a:br>
            <a:r>
              <a:rPr lang="zh-CN" altLang="en-US" sz="1600" dirty="0"/>
              <a:t>因此不能用原子操作来替代</a:t>
            </a:r>
            <a:endParaRPr lang="en-CN" sz="16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DC6CB0-A0C3-5E4B-ACAB-2AE676548C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A473644-7C93-E34E-BCA9-3F3A36D9437B}"/>
              </a:ext>
            </a:extLst>
          </p:cNvPr>
          <p:cNvSpPr/>
          <p:nvPr/>
        </p:nvSpPr>
        <p:spPr>
          <a:xfrm>
            <a:off x="5307399" y="4902031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/>
              <a:t>*读</a:t>
            </a:r>
            <a:r>
              <a:rPr lang="en-US" altLang="zh-CN" sz="1400"/>
              <a:t>/</a:t>
            </a:r>
            <a:r>
              <a:rPr lang="zh-CN" altLang="en-US" sz="1400"/>
              <a:t>写临界区不同，这里指向一个为示意</a:t>
            </a:r>
            <a:endParaRPr lang="en-CN" sz="1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09DF8B-C452-A840-A881-71A2D0B6C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85</a:t>
            </a:fld>
            <a:endParaRPr lang="zh-CN" altLang="en-US"/>
          </a:p>
        </p:txBody>
      </p:sp>
      <p:pic>
        <p:nvPicPr>
          <p:cNvPr id="27" name="Picture 4">
            <a:extLst>
              <a:ext uri="{FF2B5EF4-FFF2-40B4-BE49-F238E27FC236}">
                <a16:creationId xmlns:a16="http://schemas.microsoft.com/office/drawing/2014/main" id="{2B3237E5-84B0-2A4F-872F-C65B34221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3534985"/>
            <a:ext cx="262300" cy="306757"/>
          </a:xfrm>
          <a:prstGeom prst="rect">
            <a:avLst/>
          </a:prstGeom>
        </p:spPr>
      </p:pic>
      <p:sp>
        <p:nvSpPr>
          <p:cNvPr id="9" name="Rectangle 55">
            <a:extLst>
              <a:ext uri="{FF2B5EF4-FFF2-40B4-BE49-F238E27FC236}">
                <a16:creationId xmlns:a16="http://schemas.microsoft.com/office/drawing/2014/main" id="{88786ECD-E5E1-4680-7BC6-0B94A411373F}"/>
              </a:ext>
            </a:extLst>
          </p:cNvPr>
          <p:cNvSpPr/>
          <p:nvPr/>
        </p:nvSpPr>
        <p:spPr>
          <a:xfrm>
            <a:off x="420246" y="4820935"/>
            <a:ext cx="4801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b="1" dirty="0">
                <a:solidFill>
                  <a:schemeClr val="accent1"/>
                </a:solidFill>
              </a:rPr>
              <a:t>可以思考一下</a:t>
            </a:r>
            <a:r>
              <a:rPr lang="zh-CN" altLang="en-US" b="1" dirty="0">
                <a:solidFill>
                  <a:schemeClr val="accent1"/>
                </a:solidFill>
              </a:rPr>
              <a:t>：</a:t>
            </a:r>
            <a:r>
              <a:rPr lang="en-CN" b="1" dirty="0">
                <a:solidFill>
                  <a:schemeClr val="accent1"/>
                </a:solidFill>
              </a:rPr>
              <a:t>如何实现偏向写者的读写锁</a:t>
            </a:r>
            <a:r>
              <a:rPr lang="zh-CN" altLang="en-US" b="1" dirty="0">
                <a:solidFill>
                  <a:schemeClr val="accent1"/>
                </a:solidFill>
              </a:rPr>
              <a:t>？</a:t>
            </a:r>
            <a:endParaRPr lang="en-CN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39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7C3CFBB2-29A4-9845-909C-D2C6211C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b="1" dirty="0"/>
              <a:t>互斥锁实现：基于硬件原子指令</a:t>
            </a:r>
          </a:p>
        </p:txBody>
      </p:sp>
    </p:spTree>
    <p:extLst>
      <p:ext uri="{BB962C8B-B14F-4D97-AF65-F5344CB8AC3E}">
        <p14:creationId xmlns:p14="http://schemas.microsoft.com/office/powerpoint/2010/main" val="2708108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E384B"/>
      </a:accent1>
      <a:accent2>
        <a:srgbClr val="6A868F"/>
      </a:accent2>
      <a:accent3>
        <a:srgbClr val="32788E"/>
      </a:accent3>
      <a:accent4>
        <a:srgbClr val="D6C88B"/>
      </a:accent4>
      <a:accent5>
        <a:srgbClr val="D66E49"/>
      </a:accent5>
      <a:accent6>
        <a:srgbClr val="BFBFBF"/>
      </a:accent6>
      <a:hlink>
        <a:srgbClr val="BE384B"/>
      </a:hlink>
      <a:folHlink>
        <a:srgbClr val="BFBFBF"/>
      </a:folHlink>
    </a:clrScheme>
    <a:fontScheme name="2obzv3wc">
      <a:majorFont>
        <a:latin typeface="Arial" panose="020B0A04020102020204"/>
        <a:ea typeface="微软雅黑"/>
        <a:cs typeface=""/>
      </a:majorFont>
      <a:minorFont>
        <a:latin typeface="Arial" panose="020B060402020202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JTU-Red" id="{D8CCD1CF-4E9C-2949-907F-EF4853CAD992}" vid="{47F94616-763E-7D43-9BB0-722503DC19A3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E384B"/>
      </a:accent1>
      <a:accent2>
        <a:srgbClr val="6A868F"/>
      </a:accent2>
      <a:accent3>
        <a:srgbClr val="32788E"/>
      </a:accent3>
      <a:accent4>
        <a:srgbClr val="D6C88B"/>
      </a:accent4>
      <a:accent5>
        <a:srgbClr val="D66E49"/>
      </a:accent5>
      <a:accent6>
        <a:srgbClr val="BFBFBF"/>
      </a:accent6>
      <a:hlink>
        <a:srgbClr val="BE384B"/>
      </a:hlink>
      <a:folHlink>
        <a:srgbClr val="BFBFBF"/>
      </a:folHlink>
    </a:clrScheme>
    <a:fontScheme name="2obzv3wc">
      <a:majorFont>
        <a:latin typeface="Arial" panose="020B0A04020102020204"/>
        <a:ea typeface="微软雅黑"/>
        <a:cs typeface=""/>
      </a:majorFont>
      <a:minorFont>
        <a:latin typeface="Arial" panose="020B060402020202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JTU-Red" id="{D8CCD1CF-4E9C-2949-907F-EF4853CAD992}" vid="{47F94616-763E-7D43-9BB0-722503DC19A3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SJTU-Red</Template>
  <TotalTime>35701</TotalTime>
  <Words>10040</Words>
  <Application>Microsoft Macintosh PowerPoint</Application>
  <PresentationFormat>On-screen Show (16:10)</PresentationFormat>
  <Paragraphs>1503</Paragraphs>
  <Slides>85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85</vt:i4>
      </vt:variant>
    </vt:vector>
  </HeadingPairs>
  <TitlesOfParts>
    <vt:vector size="95" baseType="lpstr">
      <vt:lpstr>DengXian</vt:lpstr>
      <vt:lpstr>Microsoft YaHei</vt:lpstr>
      <vt:lpstr>Microsoft YaHei</vt:lpstr>
      <vt:lpstr>宋体</vt:lpstr>
      <vt:lpstr>Arial</vt:lpstr>
      <vt:lpstr>Calibri</vt:lpstr>
      <vt:lpstr>Consolas</vt:lpstr>
      <vt:lpstr>Courier</vt:lpstr>
      <vt:lpstr>Office 主题​​</vt:lpstr>
      <vt:lpstr>1_Office 主题​​</vt:lpstr>
      <vt:lpstr>PowerPoint Presentation</vt:lpstr>
      <vt:lpstr>版权声明</vt:lpstr>
      <vt:lpstr>回顾：使用互斥锁解决临界区问题</vt:lpstr>
      <vt:lpstr>回顾：解决临界区问题的三个要求</vt:lpstr>
      <vt:lpstr>生产者 (sender) &amp; 消费者 (receiver)</vt:lpstr>
      <vt:lpstr>使用lock保护生产者的两种实现</vt:lpstr>
      <vt:lpstr>Lock：一种直观但错误的实现</vt:lpstr>
      <vt:lpstr>竞争条件依然存在！</vt:lpstr>
      <vt:lpstr>互斥锁实现：基于硬件原子指令</vt:lpstr>
      <vt:lpstr>回到Lock的naive实现</vt:lpstr>
      <vt:lpstr>新指令-1：Test-and-Set</vt:lpstr>
      <vt:lpstr>使用 Test-and-Set 实现 Spin Lock</vt:lpstr>
      <vt:lpstr>新指令-2：Compare-and-swap</vt:lpstr>
      <vt:lpstr>用 Compare-and-swap 实现 Spin Lock</vt:lpstr>
      <vt:lpstr>ARM新指令-3：Load-linked &amp; Store-conditional</vt:lpstr>
      <vt:lpstr>用 LL/SC 来实现 Spinlock</vt:lpstr>
      <vt:lpstr>新指令-4：Fetch-and-add</vt:lpstr>
      <vt:lpstr>用 Fetch-and-add 实现 Ticket Lock</vt:lpstr>
      <vt:lpstr>排号锁（Ticket Lock）</vt:lpstr>
      <vt:lpstr>排号锁（Ticket Lock）</vt:lpstr>
      <vt:lpstr>排号锁（Ticket Lock）</vt:lpstr>
      <vt:lpstr>排号锁（Ticket Lock）</vt:lpstr>
      <vt:lpstr>条件变量的实现</vt:lpstr>
      <vt:lpstr>回顾：条件变量</vt:lpstr>
      <vt:lpstr>回顾：条件变量的两个接口</vt:lpstr>
      <vt:lpstr>条件变量的实现（语义级）</vt:lpstr>
      <vt:lpstr>条件变量的基础：YIELD()</vt:lpstr>
      <vt:lpstr>系统调用：yield()</vt:lpstr>
      <vt:lpstr>使用yield实现send？</vt:lpstr>
      <vt:lpstr>YIELD() 实现</vt:lpstr>
      <vt:lpstr>YIELD() 实现</vt:lpstr>
      <vt:lpstr>YIELD() 实现</vt:lpstr>
      <vt:lpstr>YIELD() 实现</vt:lpstr>
      <vt:lpstr>YIELD() 实现</vt:lpstr>
      <vt:lpstr>没有 t_lock 会咋样？</vt:lpstr>
      <vt:lpstr>没有 t_lock 会咋样？</vt:lpstr>
      <vt:lpstr>没有 t_lock 会咋样？</vt:lpstr>
      <vt:lpstr>没有 t_lock 会咋样？</vt:lpstr>
      <vt:lpstr>条件变量的实现：wait &amp; Signal</vt:lpstr>
      <vt:lpstr>使用 WAIT/SIGNAL 实现send：直观但错误</vt:lpstr>
      <vt:lpstr>使用 WAIT/SIGNAL 实现send：直观但错误</vt:lpstr>
      <vt:lpstr>使用 WAIT/SIGNAL 实现send：直观但错误</vt:lpstr>
      <vt:lpstr>使用 WAIT/SIGNAL 实现send：直观但错误</vt:lpstr>
      <vt:lpstr>Lost Notification 问题</vt:lpstr>
      <vt:lpstr>带锁参数的API: WAIT(bb.full, bb.lock)</vt:lpstr>
      <vt:lpstr>WAIT &amp; SIGNAL</vt:lpstr>
      <vt:lpstr>WAIT &amp; SIGNAL</vt:lpstr>
      <vt:lpstr>回顾下YIELD的实现</vt:lpstr>
      <vt:lpstr>YIELD_WAIT()</vt:lpstr>
      <vt:lpstr>YIELD_WAIT()</vt:lpstr>
      <vt:lpstr>YIELD_WAIT()</vt:lpstr>
      <vt:lpstr>YIELD_WAIT()</vt:lpstr>
      <vt:lpstr>时钟中断处理函数</vt:lpstr>
      <vt:lpstr>YIELD_WAIT()</vt:lpstr>
      <vt:lpstr>YIELD_WAIT()</vt:lpstr>
      <vt:lpstr>YIELD_WAIT()</vt:lpstr>
      <vt:lpstr>YIELD_WAIT()</vt:lpstr>
      <vt:lpstr>时钟中断处理函数</vt:lpstr>
      <vt:lpstr>信号量的实现</vt:lpstr>
      <vt:lpstr>回顾：生产者消费者问题的另一种实现</vt:lpstr>
      <vt:lpstr>信号量的使用</vt:lpstr>
      <vt:lpstr>信号量的使用</vt:lpstr>
      <vt:lpstr>回顾：信号量的基本语义</vt:lpstr>
      <vt:lpstr>回顾：信号量的基本语义</vt:lpstr>
      <vt:lpstr>信号量的错误实现</vt:lpstr>
      <vt:lpstr>信号量的实现-1：忙等</vt:lpstr>
      <vt:lpstr>信号量的实现-2：条件变量</vt:lpstr>
      <vt:lpstr>信号量的实现-3：减少signal次数</vt:lpstr>
      <vt:lpstr>信号量的实现-4</vt:lpstr>
      <vt:lpstr>信号量的实现-4</vt:lpstr>
      <vt:lpstr>PowerPoint Presentation</vt:lpstr>
      <vt:lpstr>信号量的实现-4</vt:lpstr>
      <vt:lpstr>读写锁的实现</vt:lpstr>
      <vt:lpstr>回顾：读写锁的基础语义</vt:lpstr>
      <vt:lpstr>回顾：读写锁的基础语义</vt:lpstr>
      <vt:lpstr>读写锁的偏向性</vt:lpstr>
      <vt:lpstr>偏向读者 的读写锁 实现示例</vt:lpstr>
      <vt:lpstr>读写锁的实现：偏向读者为例</vt:lpstr>
      <vt:lpstr>读写锁的实现：偏向读者为例</vt:lpstr>
      <vt:lpstr>读写锁的实现：偏向读者为例</vt:lpstr>
      <vt:lpstr>读写锁的实现：偏向读者为例</vt:lpstr>
      <vt:lpstr>读写锁的实现：偏向读者为例</vt:lpstr>
      <vt:lpstr>读写锁的实现：偏向读者为例</vt:lpstr>
      <vt:lpstr>读写锁的实现：偏向读者为例</vt:lpstr>
      <vt:lpstr>读写锁的实现：偏向读者为例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虚拟机隔离与安全</dc:title>
  <dc:creator>Xia Yubin</dc:creator>
  <cp:lastModifiedBy>Mingkai Dong</cp:lastModifiedBy>
  <cp:revision>1428</cp:revision>
  <cp:lastPrinted>2020-03-02T13:38:09Z</cp:lastPrinted>
  <dcterms:created xsi:type="dcterms:W3CDTF">2017-11-24T09:35:45Z</dcterms:created>
  <dcterms:modified xsi:type="dcterms:W3CDTF">2025-11-10T08:05:24Z</dcterms:modified>
</cp:coreProperties>
</file>

<file path=docProps/thumbnail.jpeg>
</file>